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41239D3-B66E-4ADF-9EE9-54F45A7E2327}">
  <a:tblStyle styleId="{141239D3-B66E-4ADF-9EE9-54F45A7E232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440D80D-0C22-4023-9FF4-8CB8379D71D0}"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99" name="Google Shape;299;p1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90" name="Google Shape;390;p1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98" name="Google Shape;398;p1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06" name="Google Shape;406;p1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14" name="Google Shape;414;p1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21" name="Google Shape;421;p1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21" name="Google Shape;521;p1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30" name="Google Shape;530;p1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36" name="Google Shape;536;p1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48" name="Google Shape;548;p1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57" name="Google Shape;557;p2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63" name="Google Shape;563;p2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71" name="Google Shape;571;p2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89" name="Google Shape;589;p2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95" name="Google Shape;595;p2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01" name="Google Shape;601;p2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15" name="Google Shape;615;p2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24" name="Google Shape;624;p2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33" name="Google Shape;633;p2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41" name="Google Shape;641;p2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1" name="Google Shape;101;p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48" name="Google Shape;648;p3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57" name="Google Shape;657;p3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64" name="Google Shape;664;p3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75" name="Google Shape;675;p3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82" name="Google Shape;682;p3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90" name="Google Shape;690;p3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01" name="Google Shape;701;p3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08" name="Google Shape;708;p3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15" name="Google Shape;715;p3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22" name="Google Shape;722;p3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30" name="Google Shape;130;p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30" name="Google Shape;730;p4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37" name="Google Shape;737;p4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45" name="Google Shape;745;p4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53" name="Google Shape;753;p4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66" name="Google Shape;766;p4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88" name="Google Shape;788;p4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04" name="Google Shape;804;p4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35" name="Google Shape;835;p4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64" name="Google Shape;864;p4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90" name="Google Shape;890;p4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38" name="Google Shape;138;p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30" name="Google Shape;930;p5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91" name="Google Shape;991;p5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65" name="Google Shape;1065;p5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152" name="Google Shape;1152;p5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157" name="Google Shape;1157;p5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163" name="Google Shape;1163;p5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172" name="Google Shape;1172;p5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03" name="Google Shape;1203;p5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36" name="Google Shape;1236;p5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71" name="Google Shape;1271;p5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46" name="Google Shape;146;p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77" name="Google Shape;1277;p6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83" name="Google Shape;1283;p6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90" name="Google Shape;1290;p6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97" name="Google Shape;1297;p6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413" name="Google Shape;1413;p6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488" name="Google Shape;1488;p6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67" name="Google Shape;1567;p6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84" name="Google Shape;1584;p6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14" name="Google Shape;1614;p6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21" name="Google Shape;1621;p6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7" name="Google Shape;157;p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38" name="Google Shape;1638;p7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44" name="Google Shape;1644;p7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5" name="Shape 1655"/>
        <p:cNvGrpSpPr/>
        <p:nvPr/>
      </p:nvGrpSpPr>
      <p:grpSpPr>
        <a:xfrm>
          <a:off x="0" y="0"/>
          <a:ext cx="0" cy="0"/>
          <a:chOff x="0" y="0"/>
          <a:chExt cx="0" cy="0"/>
        </a:xfrm>
      </p:grpSpPr>
      <p:sp>
        <p:nvSpPr>
          <p:cNvPr id="1656" name="Google Shape;165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57" name="Google Shape;1657;p7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65" name="Google Shape;1665;p7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71" name="Google Shape;1671;p7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78" name="Google Shape;1678;p7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84" name="Google Shape;1684;p7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92" name="Google Shape;1692;p7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01" name="Google Shape;1701;p7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11" name="Google Shape;1711;p7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7" name="Google Shape;167;p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Google Shape;1719;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20" name="Google Shape;1720;p8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26" name="Google Shape;1726;p8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4" name="Shape 1734"/>
        <p:cNvGrpSpPr/>
        <p:nvPr/>
      </p:nvGrpSpPr>
      <p:grpSpPr>
        <a:xfrm>
          <a:off x="0" y="0"/>
          <a:ext cx="0" cy="0"/>
          <a:chOff x="0" y="0"/>
          <a:chExt cx="0" cy="0"/>
        </a:xfrm>
      </p:grpSpPr>
      <p:sp>
        <p:nvSpPr>
          <p:cNvPr id="1735" name="Google Shape;1735;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36" name="Google Shape;1736;p8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0" name="Shape 1740"/>
        <p:cNvGrpSpPr/>
        <p:nvPr/>
      </p:nvGrpSpPr>
      <p:grpSpPr>
        <a:xfrm>
          <a:off x="0" y="0"/>
          <a:ext cx="0" cy="0"/>
          <a:chOff x="0" y="0"/>
          <a:chExt cx="0" cy="0"/>
        </a:xfrm>
      </p:grpSpPr>
      <p:sp>
        <p:nvSpPr>
          <p:cNvPr id="1741" name="Google Shape;1741;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42" name="Google Shape;1742;p8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6" name="Shape 1746"/>
        <p:cNvGrpSpPr/>
        <p:nvPr/>
      </p:nvGrpSpPr>
      <p:grpSpPr>
        <a:xfrm>
          <a:off x="0" y="0"/>
          <a:ext cx="0" cy="0"/>
          <a:chOff x="0" y="0"/>
          <a:chExt cx="0" cy="0"/>
        </a:xfrm>
      </p:grpSpPr>
      <p:sp>
        <p:nvSpPr>
          <p:cNvPr id="1747" name="Google Shape;1747;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48" name="Google Shape;1748;p8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54" name="Google Shape;1754;p8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3" name="Shape 1763"/>
        <p:cNvGrpSpPr/>
        <p:nvPr/>
      </p:nvGrpSpPr>
      <p:grpSpPr>
        <a:xfrm>
          <a:off x="0" y="0"/>
          <a:ext cx="0" cy="0"/>
          <a:chOff x="0" y="0"/>
          <a:chExt cx="0" cy="0"/>
        </a:xfrm>
      </p:grpSpPr>
      <p:sp>
        <p:nvSpPr>
          <p:cNvPr id="1764" name="Google Shape;176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65" name="Google Shape;1765;p8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76" name="Google Shape;1776;p8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Google Shape;1816;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17" name="Google Shape;1817;p8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23" name="Google Shape;1823;p8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9" name="Google Shape;189;p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69" name="Google Shape;1869;p9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3" name="Shape 1873"/>
        <p:cNvGrpSpPr/>
        <p:nvPr/>
      </p:nvGrpSpPr>
      <p:grpSpPr>
        <a:xfrm>
          <a:off x="0" y="0"/>
          <a:ext cx="0" cy="0"/>
          <a:chOff x="0" y="0"/>
          <a:chExt cx="0" cy="0"/>
        </a:xfrm>
      </p:grpSpPr>
      <p:sp>
        <p:nvSpPr>
          <p:cNvPr id="1874" name="Google Shape;1874;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75" name="Google Shape;1875;p9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3" name="Shape 1883"/>
        <p:cNvGrpSpPr/>
        <p:nvPr/>
      </p:nvGrpSpPr>
      <p:grpSpPr>
        <a:xfrm>
          <a:off x="0" y="0"/>
          <a:ext cx="0" cy="0"/>
          <a:chOff x="0" y="0"/>
          <a:chExt cx="0" cy="0"/>
        </a:xfrm>
      </p:grpSpPr>
      <p:sp>
        <p:nvSpPr>
          <p:cNvPr id="1884" name="Google Shape;188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85" name="Google Shape;1885;p9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3" name="Shape 1893"/>
        <p:cNvGrpSpPr/>
        <p:nvPr/>
      </p:nvGrpSpPr>
      <p:grpSpPr>
        <a:xfrm>
          <a:off x="0" y="0"/>
          <a:ext cx="0" cy="0"/>
          <a:chOff x="0" y="0"/>
          <a:chExt cx="0" cy="0"/>
        </a:xfrm>
      </p:grpSpPr>
      <p:sp>
        <p:nvSpPr>
          <p:cNvPr id="1894" name="Google Shape;1894;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95" name="Google Shape;1895;p9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6" name="Shape 1906"/>
        <p:cNvGrpSpPr/>
        <p:nvPr/>
      </p:nvGrpSpPr>
      <p:grpSpPr>
        <a:xfrm>
          <a:off x="0" y="0"/>
          <a:ext cx="0" cy="0"/>
          <a:chOff x="0" y="0"/>
          <a:chExt cx="0" cy="0"/>
        </a:xfrm>
      </p:grpSpPr>
      <p:sp>
        <p:nvSpPr>
          <p:cNvPr id="1907" name="Google Shape;1907;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08" name="Google Shape;1908;p9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9" name="Shape 1919"/>
        <p:cNvGrpSpPr/>
        <p:nvPr/>
      </p:nvGrpSpPr>
      <p:grpSpPr>
        <a:xfrm>
          <a:off x="0" y="0"/>
          <a:ext cx="0" cy="0"/>
          <a:chOff x="0" y="0"/>
          <a:chExt cx="0" cy="0"/>
        </a:xfrm>
      </p:grpSpPr>
      <p:sp>
        <p:nvSpPr>
          <p:cNvPr id="1920" name="Google Shape;1920;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21" name="Google Shape;1921;p9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6" name="Shape 1926"/>
        <p:cNvGrpSpPr/>
        <p:nvPr/>
      </p:nvGrpSpPr>
      <p:grpSpPr>
        <a:xfrm>
          <a:off x="0" y="0"/>
          <a:ext cx="0" cy="0"/>
          <a:chOff x="0" y="0"/>
          <a:chExt cx="0" cy="0"/>
        </a:xfrm>
      </p:grpSpPr>
      <p:sp>
        <p:nvSpPr>
          <p:cNvPr id="1927" name="Google Shape;1927;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28" name="Google Shape;1928;p9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3" name="Shape 1933"/>
        <p:cNvGrpSpPr/>
        <p:nvPr/>
      </p:nvGrpSpPr>
      <p:grpSpPr>
        <a:xfrm>
          <a:off x="0" y="0"/>
          <a:ext cx="0" cy="0"/>
          <a:chOff x="0" y="0"/>
          <a:chExt cx="0" cy="0"/>
        </a:xfrm>
      </p:grpSpPr>
      <p:sp>
        <p:nvSpPr>
          <p:cNvPr id="1934" name="Google Shape;1934;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35" name="Google Shape;1935;p9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4.png"/><Relationship Id="rId11" Type="http://schemas.openxmlformats.org/officeDocument/2006/relationships/image" Target="../media/image33.png"/><Relationship Id="rId10" Type="http://schemas.openxmlformats.org/officeDocument/2006/relationships/image" Target="../media/image18.png"/><Relationship Id="rId9"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2.jpg"/><Relationship Id="rId5" Type="http://schemas.openxmlformats.org/officeDocument/2006/relationships/image" Target="../media/image3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53.png"/><Relationship Id="rId5" Type="http://schemas.openxmlformats.org/officeDocument/2006/relationships/image" Target="../media/image10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65.png"/><Relationship Id="rId5"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6.png"/><Relationship Id="rId4" Type="http://schemas.openxmlformats.org/officeDocument/2006/relationships/image" Target="../media/image59.jpg"/><Relationship Id="rId5"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7.png"/><Relationship Id="rId4" Type="http://schemas.openxmlformats.org/officeDocument/2006/relationships/image" Target="../media/image9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0.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9.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7.png"/><Relationship Id="rId4" Type="http://schemas.openxmlformats.org/officeDocument/2006/relationships/image" Target="../media/image6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7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1.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5.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4.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9.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jp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3.png"/><Relationship Id="rId4" Type="http://schemas.openxmlformats.org/officeDocument/2006/relationships/image" Target="../media/image8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8.png"/><Relationship Id="rId4" Type="http://schemas.openxmlformats.org/officeDocument/2006/relationships/image" Target="../media/image104.png"/><Relationship Id="rId5" Type="http://schemas.openxmlformats.org/officeDocument/2006/relationships/image" Target="../media/image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9.png"/><Relationship Id="rId4" Type="http://schemas.openxmlformats.org/officeDocument/2006/relationships/image" Target="../media/image104.png"/><Relationship Id="rId5"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4.png"/><Relationship Id="rId4" Type="http://schemas.openxmlformats.org/officeDocument/2006/relationships/image" Target="../media/image87.png"/><Relationship Id="rId5" Type="http://schemas.openxmlformats.org/officeDocument/2006/relationships/image" Target="../media/image9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5.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05.pn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7.png"/><Relationship Id="rId4" Type="http://schemas.openxmlformats.org/officeDocument/2006/relationships/image" Target="../media/image9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9.png"/><Relationship Id="rId4" Type="http://schemas.openxmlformats.org/officeDocument/2006/relationships/image" Target="../media/image102.png"/><Relationship Id="rId5" Type="http://schemas.openxmlformats.org/officeDocument/2006/relationships/image" Target="../media/image96.png"/><Relationship Id="rId6" Type="http://schemas.openxmlformats.org/officeDocument/2006/relationships/image" Target="../media/image10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6.png"/><Relationship Id="rId4" Type="http://schemas.openxmlformats.org/officeDocument/2006/relationships/image" Target="../media/image102.png"/><Relationship Id="rId5" Type="http://schemas.openxmlformats.org/officeDocument/2006/relationships/image" Target="../media/image110.png"/><Relationship Id="rId6"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6.png"/><Relationship Id="rId4" Type="http://schemas.openxmlformats.org/officeDocument/2006/relationships/image" Target="../media/image7.jp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9.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7.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3.png"/><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13.png"/><Relationship Id="rId4" Type="http://schemas.openxmlformats.org/officeDocument/2006/relationships/image" Target="../media/image115.png"/><Relationship Id="rId5" Type="http://schemas.openxmlformats.org/officeDocument/2006/relationships/image" Target="../media/image117.png"/><Relationship Id="rId6"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6.png"/><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37.png"/><Relationship Id="rId4" Type="http://schemas.openxmlformats.org/officeDocument/2006/relationships/image" Target="../media/image121.jpg"/><Relationship Id="rId5" Type="http://schemas.openxmlformats.org/officeDocument/2006/relationships/image" Target="../media/image124.png"/><Relationship Id="rId6" Type="http://schemas.openxmlformats.org/officeDocument/2006/relationships/image" Target="../media/image120.png"/><Relationship Id="rId7" Type="http://schemas.openxmlformats.org/officeDocument/2006/relationships/image" Target="../media/image1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22.png"/><Relationship Id="rId4" Type="http://schemas.openxmlformats.org/officeDocument/2006/relationships/image" Target="../media/image12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23.png"/><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30.png"/><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28.png"/><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33.png"/><Relationship Id="rId4" Type="http://schemas.openxmlformats.org/officeDocument/2006/relationships/image" Target="../media/image141.png"/><Relationship Id="rId5" Type="http://schemas.openxmlformats.org/officeDocument/2006/relationships/image" Target="../media/image1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38.png"/><Relationship Id="rId4" Type="http://schemas.openxmlformats.org/officeDocument/2006/relationships/image" Target="../media/image131.png"/><Relationship Id="rId5" Type="http://schemas.openxmlformats.org/officeDocument/2006/relationships/image" Target="../media/image134.png"/><Relationship Id="rId6" Type="http://schemas.openxmlformats.org/officeDocument/2006/relationships/image" Target="../media/image1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35.png"/><Relationship Id="rId4" Type="http://schemas.openxmlformats.org/officeDocument/2006/relationships/image" Target="../media/image142.png"/><Relationship Id="rId5" Type="http://schemas.openxmlformats.org/officeDocument/2006/relationships/image" Target="../media/image132.png"/><Relationship Id="rId6" Type="http://schemas.openxmlformats.org/officeDocument/2006/relationships/image" Target="../media/image1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40.png"/><Relationship Id="rId4" Type="http://schemas.openxmlformats.org/officeDocument/2006/relationships/image" Target="../media/image142.png"/><Relationship Id="rId5" Type="http://schemas.openxmlformats.org/officeDocument/2006/relationships/image" Target="../media/image132.png"/><Relationship Id="rId6" Type="http://schemas.openxmlformats.org/officeDocument/2006/relationships/image" Target="../media/image1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46.png"/><Relationship Id="rId4" Type="http://schemas.openxmlformats.org/officeDocument/2006/relationships/image" Target="../media/image143.png"/><Relationship Id="rId5" Type="http://schemas.openxmlformats.org/officeDocument/2006/relationships/image" Target="../media/image1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4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58.png"/><Relationship Id="rId4" Type="http://schemas.openxmlformats.org/officeDocument/2006/relationships/image" Target="../media/image167.png"/><Relationship Id="rId5" Type="http://schemas.openxmlformats.org/officeDocument/2006/relationships/image" Target="../media/image159.png"/><Relationship Id="rId6" Type="http://schemas.openxmlformats.org/officeDocument/2006/relationships/image" Target="../media/image154.png"/><Relationship Id="rId7" Type="http://schemas.openxmlformats.org/officeDocument/2006/relationships/image" Target="../media/image152.png"/><Relationship Id="rId8" Type="http://schemas.openxmlformats.org/officeDocument/2006/relationships/image" Target="../media/image1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57.png"/><Relationship Id="rId4" Type="http://schemas.openxmlformats.org/officeDocument/2006/relationships/image" Target="../media/image167.png"/><Relationship Id="rId5" Type="http://schemas.openxmlformats.org/officeDocument/2006/relationships/image" Target="../media/image159.png"/><Relationship Id="rId6" Type="http://schemas.openxmlformats.org/officeDocument/2006/relationships/image" Target="../media/image154.png"/><Relationship Id="rId7" Type="http://schemas.openxmlformats.org/officeDocument/2006/relationships/image" Target="../media/image152.png"/><Relationship Id="rId8" Type="http://schemas.openxmlformats.org/officeDocument/2006/relationships/image" Target="../media/image1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4.png"/><Relationship Id="rId4" Type="http://schemas.openxmlformats.org/officeDocument/2006/relationships/image" Target="../media/image87.png"/><Relationship Id="rId5" Type="http://schemas.openxmlformats.org/officeDocument/2006/relationships/image" Target="../media/image9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4.png"/><Relationship Id="rId4" Type="http://schemas.openxmlformats.org/officeDocument/2006/relationships/image" Target="../media/image164.png"/><Relationship Id="rId5" Type="http://schemas.openxmlformats.org/officeDocument/2006/relationships/image" Target="../media/image9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6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Supervised Learning</a:t>
            </a:r>
            <a:br>
              <a:rPr b="0" i="0" lang="en-US" sz="6000" u="none" cap="none" strike="noStrike">
                <a:solidFill>
                  <a:schemeClr val="dk1"/>
                </a:solidFill>
                <a:latin typeface="Calibri"/>
                <a:ea typeface="Calibri"/>
                <a:cs typeface="Calibri"/>
                <a:sym typeface="Calibri"/>
              </a:rPr>
            </a:br>
            <a:r>
              <a:rPr b="0" i="0" lang="en-US" sz="1500" u="none" cap="none" strike="noStrike">
                <a:solidFill>
                  <a:schemeClr val="dk1"/>
                </a:solidFill>
                <a:latin typeface="Calibri"/>
                <a:ea typeface="Calibri"/>
                <a:cs typeface="Calibri"/>
                <a:sym typeface="Calibri"/>
              </a:rPr>
              <a:t>(or “Helping expedite the impending takeover by our robot overlords”)</a:t>
            </a:r>
            <a:endParaRPr b="0" i="0" sz="6000" u="none" cap="none" strike="noStrike">
              <a:solidFill>
                <a:schemeClr val="dk1"/>
              </a:solidFill>
              <a:latin typeface="Calibri"/>
              <a:ea typeface="Calibri"/>
              <a:cs typeface="Calibri"/>
              <a:sym typeface="Calibri"/>
            </a:endParaRPr>
          </a:p>
        </p:txBody>
      </p:sp>
      <p:sp>
        <p:nvSpPr>
          <p:cNvPr id="90" name="Google Shape;90;p13"/>
          <p:cNvSpPr txBox="1"/>
          <p:nvPr>
            <p:ph idx="1" type="subTitle"/>
          </p:nvPr>
        </p:nvSpPr>
        <p:spPr>
          <a:xfrm>
            <a:off x="1524000" y="5012825"/>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Daniel V Samarov, PhD</a:t>
            </a:r>
            <a:endParaRPr/>
          </a:p>
          <a:p>
            <a:pPr indent="0" lvl="0" marL="0" marR="0" rtl="0" algn="ctr">
              <a:lnSpc>
                <a:spcPct val="8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National Institute of Standards and Technology</a:t>
            </a:r>
            <a:endParaRPr/>
          </a:p>
          <a:p>
            <a:pPr indent="0" lvl="0" marL="0" marR="0" rtl="0" algn="ctr">
              <a:lnSpc>
                <a:spcPct val="8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Information Technology Laboratory</a:t>
            </a:r>
            <a:endParaRPr/>
          </a:p>
          <a:p>
            <a:pPr indent="0" lvl="0" marL="0" marR="0" rtl="0" algn="ctr">
              <a:lnSpc>
                <a:spcPct val="8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Statistical Engineering Division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2"/>
          <p:cNvSpPr txBox="1"/>
          <p:nvPr>
            <p:ph type="title"/>
          </p:nvPr>
        </p:nvSpPr>
        <p:spPr>
          <a:xfrm>
            <a:off x="838199" y="191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We need a few assumptions</a:t>
            </a:r>
            <a:endParaRPr/>
          </a:p>
        </p:txBody>
      </p:sp>
      <p:sp>
        <p:nvSpPr>
          <p:cNvPr id="302" name="Google Shape;302;p22"/>
          <p:cNvSpPr txBox="1"/>
          <p:nvPr>
            <p:ph idx="1" type="body"/>
          </p:nvPr>
        </p:nvSpPr>
        <p:spPr>
          <a:xfrm>
            <a:off x="781182" y="1568396"/>
            <a:ext cx="4800600" cy="472439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Small # spectra compose image (</a:t>
            </a:r>
            <a:r>
              <a:rPr b="0" i="1" lang="en-US" sz="2800" u="none" cap="none" strike="noStrike">
                <a:solidFill>
                  <a:schemeClr val="dk1"/>
                </a:solidFill>
                <a:latin typeface="Calibri"/>
                <a:ea typeface="Calibri"/>
                <a:cs typeface="Calibri"/>
                <a:sym typeface="Calibri"/>
              </a:rPr>
              <a:t>endmembers</a:t>
            </a:r>
            <a:r>
              <a:rPr b="0" i="0" lang="en-US" sz="2800" u="none" cap="none" strike="noStrike">
                <a:solidFill>
                  <a:schemeClr val="dk1"/>
                </a:solidFill>
                <a:latin typeface="Calibri"/>
                <a:ea typeface="Calibri"/>
                <a:cs typeface="Calibri"/>
                <a:sym typeface="Calibri"/>
              </a:rPr>
              <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03" name="Google Shape;303;p22"/>
          <p:cNvSpPr/>
          <p:nvPr/>
        </p:nvSpPr>
        <p:spPr>
          <a:xfrm>
            <a:off x="7651423" y="1524000"/>
            <a:ext cx="1981200" cy="2209800"/>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22"/>
          <p:cNvSpPr/>
          <p:nvPr/>
        </p:nvSpPr>
        <p:spPr>
          <a:xfrm>
            <a:off x="7816523" y="1568396"/>
            <a:ext cx="1670050" cy="546154"/>
          </a:xfrm>
          <a:custGeom>
            <a:pathLst>
              <a:path extrusionOk="0" h="546154" w="1670050">
                <a:moveTo>
                  <a:pt x="0" y="546154"/>
                </a:moveTo>
                <a:cubicBezTo>
                  <a:pt x="44450" y="345600"/>
                  <a:pt x="88900" y="145046"/>
                  <a:pt x="146050" y="114354"/>
                </a:cubicBezTo>
                <a:cubicBezTo>
                  <a:pt x="203200" y="83662"/>
                  <a:pt x="280458" y="330254"/>
                  <a:pt x="342900" y="362004"/>
                </a:cubicBezTo>
                <a:cubicBezTo>
                  <a:pt x="405342" y="393754"/>
                  <a:pt x="414867" y="285804"/>
                  <a:pt x="520700" y="304854"/>
                </a:cubicBezTo>
                <a:cubicBezTo>
                  <a:pt x="626533" y="323904"/>
                  <a:pt x="868892" y="527104"/>
                  <a:pt x="977900" y="476304"/>
                </a:cubicBezTo>
                <a:cubicBezTo>
                  <a:pt x="1086908" y="425504"/>
                  <a:pt x="1112308" y="5346"/>
                  <a:pt x="1174750" y="54"/>
                </a:cubicBezTo>
                <a:cubicBezTo>
                  <a:pt x="1237192" y="-5238"/>
                  <a:pt x="1270000" y="376821"/>
                  <a:pt x="1352550" y="444554"/>
                </a:cubicBezTo>
                <a:cubicBezTo>
                  <a:pt x="1435100" y="512287"/>
                  <a:pt x="1670050" y="406454"/>
                  <a:pt x="1670050" y="406454"/>
                </a:cubicBezTo>
                <a:lnTo>
                  <a:pt x="1670050" y="406454"/>
                </a:lnTo>
                <a:lnTo>
                  <a:pt x="1670050" y="406454"/>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22"/>
          <p:cNvSpPr/>
          <p:nvPr/>
        </p:nvSpPr>
        <p:spPr>
          <a:xfrm>
            <a:off x="7829223" y="2360786"/>
            <a:ext cx="1676400" cy="611015"/>
          </a:xfrm>
          <a:custGeom>
            <a:pathLst>
              <a:path extrusionOk="0" h="611015" w="1676400">
                <a:moveTo>
                  <a:pt x="0" y="228629"/>
                </a:moveTo>
                <a:cubicBezTo>
                  <a:pt x="127529" y="423891"/>
                  <a:pt x="255058" y="619154"/>
                  <a:pt x="374650" y="609629"/>
                </a:cubicBezTo>
                <a:cubicBezTo>
                  <a:pt x="494242" y="600104"/>
                  <a:pt x="610658" y="178887"/>
                  <a:pt x="717550" y="171479"/>
                </a:cubicBezTo>
                <a:cubicBezTo>
                  <a:pt x="824442" y="164071"/>
                  <a:pt x="928158" y="503796"/>
                  <a:pt x="1016000" y="565179"/>
                </a:cubicBezTo>
                <a:cubicBezTo>
                  <a:pt x="1103842" y="626562"/>
                  <a:pt x="1190625" y="633971"/>
                  <a:pt x="1244600" y="539779"/>
                </a:cubicBezTo>
                <a:cubicBezTo>
                  <a:pt x="1298575" y="445587"/>
                  <a:pt x="1302808" y="-4204"/>
                  <a:pt x="1339850" y="29"/>
                </a:cubicBezTo>
                <a:cubicBezTo>
                  <a:pt x="1376892" y="4262"/>
                  <a:pt x="1410758" y="470987"/>
                  <a:pt x="1466850" y="565179"/>
                </a:cubicBezTo>
                <a:cubicBezTo>
                  <a:pt x="1522942" y="659371"/>
                  <a:pt x="1676400" y="565179"/>
                  <a:pt x="1676400" y="565179"/>
                </a:cubicBezTo>
                <a:lnTo>
                  <a:pt x="1676400" y="565179"/>
                </a:lnTo>
              </a:path>
            </a:pathLst>
          </a:custGeom>
          <a:noFill/>
          <a:ln cap="flat" cmpd="sng" w="12700">
            <a:solidFill>
              <a:srgbClr val="A603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22"/>
          <p:cNvSpPr txBox="1"/>
          <p:nvPr/>
        </p:nvSpPr>
        <p:spPr>
          <a:xfrm>
            <a:off x="8184823" y="1600201"/>
            <a:ext cx="605294"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Kidney</a:t>
            </a:r>
            <a:endParaRPr/>
          </a:p>
        </p:txBody>
      </p:sp>
      <p:sp>
        <p:nvSpPr>
          <p:cNvPr id="307" name="Google Shape;307;p22"/>
          <p:cNvSpPr txBox="1"/>
          <p:nvPr/>
        </p:nvSpPr>
        <p:spPr>
          <a:xfrm>
            <a:off x="8300111" y="2234966"/>
            <a:ext cx="37471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Fat</a:t>
            </a:r>
            <a:endParaRPr/>
          </a:p>
        </p:txBody>
      </p:sp>
      <p:sp>
        <p:nvSpPr>
          <p:cNvPr id="308" name="Google Shape;308;p22"/>
          <p:cNvSpPr/>
          <p:nvPr/>
        </p:nvSpPr>
        <p:spPr>
          <a:xfrm>
            <a:off x="2804269" y="4161094"/>
            <a:ext cx="919162" cy="1541565"/>
          </a:xfrm>
          <a:custGeom>
            <a:pathLst>
              <a:path extrusionOk="0" h="623826" w="2247900">
                <a:moveTo>
                  <a:pt x="0" y="623826"/>
                </a:moveTo>
                <a:cubicBezTo>
                  <a:pt x="34131" y="392844"/>
                  <a:pt x="68263" y="161863"/>
                  <a:pt x="114300" y="119001"/>
                </a:cubicBezTo>
                <a:cubicBezTo>
                  <a:pt x="160337" y="76139"/>
                  <a:pt x="198438" y="385701"/>
                  <a:pt x="276225" y="366651"/>
                </a:cubicBezTo>
                <a:cubicBezTo>
                  <a:pt x="354012" y="347601"/>
                  <a:pt x="458788" y="-25462"/>
                  <a:pt x="581025" y="4701"/>
                </a:cubicBezTo>
                <a:cubicBezTo>
                  <a:pt x="703263" y="34863"/>
                  <a:pt x="896938" y="500001"/>
                  <a:pt x="1009650" y="547626"/>
                </a:cubicBezTo>
                <a:cubicBezTo>
                  <a:pt x="1122362" y="595251"/>
                  <a:pt x="1138238" y="298388"/>
                  <a:pt x="1257300" y="290451"/>
                </a:cubicBezTo>
                <a:cubicBezTo>
                  <a:pt x="1376362" y="282514"/>
                  <a:pt x="1601788" y="536513"/>
                  <a:pt x="1724025" y="500001"/>
                </a:cubicBezTo>
                <a:cubicBezTo>
                  <a:pt x="1846262" y="463489"/>
                  <a:pt x="1903413" y="153926"/>
                  <a:pt x="1990725" y="71376"/>
                </a:cubicBezTo>
                <a:cubicBezTo>
                  <a:pt x="2078037" y="-11174"/>
                  <a:pt x="2162968" y="-3237"/>
                  <a:pt x="2247900" y="4701"/>
                </a:cubicBezTo>
              </a:path>
            </a:pathLst>
          </a:cu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22"/>
          <p:cNvSpPr/>
          <p:nvPr/>
        </p:nvSpPr>
        <p:spPr>
          <a:xfrm>
            <a:off x="5415818" y="4138366"/>
            <a:ext cx="908818" cy="1509844"/>
          </a:xfrm>
          <a:custGeom>
            <a:pathLst>
              <a:path extrusionOk="0" h="509643" w="1600200">
                <a:moveTo>
                  <a:pt x="0" y="505249"/>
                </a:moveTo>
                <a:cubicBezTo>
                  <a:pt x="10319" y="259980"/>
                  <a:pt x="20638" y="14711"/>
                  <a:pt x="57150" y="424"/>
                </a:cubicBezTo>
                <a:cubicBezTo>
                  <a:pt x="93662" y="-13863"/>
                  <a:pt x="120650" y="336974"/>
                  <a:pt x="219075" y="419524"/>
                </a:cubicBezTo>
                <a:cubicBezTo>
                  <a:pt x="317500" y="502074"/>
                  <a:pt x="542925" y="529061"/>
                  <a:pt x="647700" y="495724"/>
                </a:cubicBezTo>
                <a:cubicBezTo>
                  <a:pt x="752475" y="462387"/>
                  <a:pt x="757238" y="224261"/>
                  <a:pt x="847725" y="219499"/>
                </a:cubicBezTo>
                <a:cubicBezTo>
                  <a:pt x="938212" y="214737"/>
                  <a:pt x="1065213" y="424287"/>
                  <a:pt x="1190625" y="467149"/>
                </a:cubicBezTo>
                <a:cubicBezTo>
                  <a:pt x="1316037" y="510011"/>
                  <a:pt x="1458118" y="493342"/>
                  <a:pt x="1600200" y="476674"/>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22"/>
          <p:cNvSpPr/>
          <p:nvPr/>
        </p:nvSpPr>
        <p:spPr>
          <a:xfrm>
            <a:off x="7961024" y="4142437"/>
            <a:ext cx="989990" cy="1515113"/>
          </a:xfrm>
          <a:custGeom>
            <a:pathLst>
              <a:path extrusionOk="0" h="562019" w="1628775">
                <a:moveTo>
                  <a:pt x="0" y="495344"/>
                </a:moveTo>
                <a:cubicBezTo>
                  <a:pt x="83344" y="536619"/>
                  <a:pt x="166688" y="577894"/>
                  <a:pt x="238125" y="495344"/>
                </a:cubicBezTo>
                <a:cubicBezTo>
                  <a:pt x="309563" y="412794"/>
                  <a:pt x="334963" y="4806"/>
                  <a:pt x="428625" y="44"/>
                </a:cubicBezTo>
                <a:cubicBezTo>
                  <a:pt x="522287" y="-4718"/>
                  <a:pt x="671513" y="377869"/>
                  <a:pt x="800100" y="466769"/>
                </a:cubicBezTo>
                <a:cubicBezTo>
                  <a:pt x="928687" y="555669"/>
                  <a:pt x="1093788" y="592182"/>
                  <a:pt x="1200150" y="533444"/>
                </a:cubicBezTo>
                <a:cubicBezTo>
                  <a:pt x="1306513" y="474706"/>
                  <a:pt x="1366838" y="200069"/>
                  <a:pt x="1438275" y="114344"/>
                </a:cubicBezTo>
                <a:cubicBezTo>
                  <a:pt x="1509712" y="28619"/>
                  <a:pt x="1569243" y="23856"/>
                  <a:pt x="1628775" y="19094"/>
                </a:cubicBezTo>
              </a:path>
            </a:pathLst>
          </a:cu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22"/>
          <p:cNvSpPr txBox="1"/>
          <p:nvPr/>
        </p:nvSpPr>
        <p:spPr>
          <a:xfrm>
            <a:off x="3497184" y="4233169"/>
            <a:ext cx="2018501" cy="138884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2" name="Google Shape;312;p22"/>
          <p:cNvSpPr txBox="1"/>
          <p:nvPr/>
        </p:nvSpPr>
        <p:spPr>
          <a:xfrm>
            <a:off x="6142906" y="4247290"/>
            <a:ext cx="2081019" cy="138884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3" name="Google Shape;313;p22"/>
          <p:cNvSpPr/>
          <p:nvPr/>
        </p:nvSpPr>
        <p:spPr>
          <a:xfrm>
            <a:off x="10541887" y="3958435"/>
            <a:ext cx="823316" cy="1541565"/>
          </a:xfrm>
          <a:custGeom>
            <a:pathLst>
              <a:path extrusionOk="0" h="381899" w="952500">
                <a:moveTo>
                  <a:pt x="0" y="371481"/>
                </a:moveTo>
                <a:cubicBezTo>
                  <a:pt x="169862" y="381799"/>
                  <a:pt x="339725" y="392118"/>
                  <a:pt x="428625" y="361956"/>
                </a:cubicBezTo>
                <a:cubicBezTo>
                  <a:pt x="517525" y="331794"/>
                  <a:pt x="488950" y="193681"/>
                  <a:pt x="533400" y="190506"/>
                </a:cubicBezTo>
                <a:cubicBezTo>
                  <a:pt x="577850" y="187331"/>
                  <a:pt x="654050" y="374656"/>
                  <a:pt x="695325" y="342906"/>
                </a:cubicBezTo>
                <a:cubicBezTo>
                  <a:pt x="736600" y="311156"/>
                  <a:pt x="752475" y="1593"/>
                  <a:pt x="781050" y="6"/>
                </a:cubicBezTo>
                <a:cubicBezTo>
                  <a:pt x="809625" y="-1582"/>
                  <a:pt x="838200" y="273056"/>
                  <a:pt x="866775" y="333381"/>
                </a:cubicBezTo>
                <a:cubicBezTo>
                  <a:pt x="895350" y="393706"/>
                  <a:pt x="923925" y="377831"/>
                  <a:pt x="952500" y="361956"/>
                </a:cubicBezTo>
              </a:path>
            </a:pathLst>
          </a:cu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22"/>
          <p:cNvSpPr txBox="1"/>
          <p:nvPr/>
        </p:nvSpPr>
        <p:spPr>
          <a:xfrm>
            <a:off x="8685639" y="4621330"/>
            <a:ext cx="1984839" cy="78483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5" name="Google Shape;315;p22"/>
          <p:cNvSpPr txBox="1"/>
          <p:nvPr/>
        </p:nvSpPr>
        <p:spPr>
          <a:xfrm>
            <a:off x="8560923" y="3200400"/>
            <a:ext cx="309700"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6" name="Google Shape;316;p22"/>
          <p:cNvSpPr txBox="1"/>
          <p:nvPr/>
        </p:nvSpPr>
        <p:spPr>
          <a:xfrm>
            <a:off x="9677401" y="2266950"/>
            <a:ext cx="922881" cy="553998"/>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7" name="Google Shape;317;p22"/>
          <p:cNvSpPr txBox="1"/>
          <p:nvPr/>
        </p:nvSpPr>
        <p:spPr>
          <a:xfrm>
            <a:off x="2804269" y="5722321"/>
            <a:ext cx="646587" cy="78483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8" name="Google Shape;318;p22"/>
          <p:cNvSpPr txBox="1"/>
          <p:nvPr/>
        </p:nvSpPr>
        <p:spPr>
          <a:xfrm>
            <a:off x="3450856" y="5722321"/>
            <a:ext cx="8087791" cy="78483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319" name="Google Shape;319;p22"/>
          <p:cNvPicPr preferRelativeResize="0"/>
          <p:nvPr/>
        </p:nvPicPr>
        <p:blipFill rotWithShape="1">
          <a:blip r:embed="rId10">
            <a:alphaModFix/>
          </a:blip>
          <a:srcRect b="0" l="0" r="0" t="0"/>
          <a:stretch/>
        </p:blipFill>
        <p:spPr>
          <a:xfrm>
            <a:off x="10490324" y="-33612"/>
            <a:ext cx="1726951" cy="1724300"/>
          </a:xfrm>
          <a:prstGeom prst="rect">
            <a:avLst/>
          </a:prstGeom>
          <a:noFill/>
          <a:ln>
            <a:noFill/>
          </a:ln>
        </p:spPr>
      </p:pic>
      <p:pic>
        <p:nvPicPr>
          <p:cNvPr id="320" name="Google Shape;320;p22"/>
          <p:cNvPicPr preferRelativeResize="0"/>
          <p:nvPr/>
        </p:nvPicPr>
        <p:blipFill rotWithShape="1">
          <a:blip r:embed="rId11">
            <a:alphaModFix/>
          </a:blip>
          <a:srcRect b="2188" l="0" r="0" t="0"/>
          <a:stretch/>
        </p:blipFill>
        <p:spPr>
          <a:xfrm>
            <a:off x="4789901" y="1573332"/>
            <a:ext cx="2704851" cy="1821032"/>
          </a:xfrm>
          <a:prstGeom prst="rect">
            <a:avLst/>
          </a:prstGeom>
          <a:noFill/>
          <a:ln>
            <a:noFill/>
          </a:ln>
        </p:spPr>
      </p:pic>
      <p:sp>
        <p:nvSpPr>
          <p:cNvPr id="321" name="Google Shape;321;p22"/>
          <p:cNvSpPr/>
          <p:nvPr/>
        </p:nvSpPr>
        <p:spPr>
          <a:xfrm>
            <a:off x="798336" y="4021200"/>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22"/>
          <p:cNvSpPr/>
          <p:nvPr/>
        </p:nvSpPr>
        <p:spPr>
          <a:xfrm>
            <a:off x="798336" y="41277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22"/>
          <p:cNvSpPr/>
          <p:nvPr/>
        </p:nvSpPr>
        <p:spPr>
          <a:xfrm>
            <a:off x="798336" y="42420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22"/>
          <p:cNvSpPr/>
          <p:nvPr/>
        </p:nvSpPr>
        <p:spPr>
          <a:xfrm>
            <a:off x="798336" y="43563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22"/>
          <p:cNvSpPr/>
          <p:nvPr/>
        </p:nvSpPr>
        <p:spPr>
          <a:xfrm>
            <a:off x="798336" y="44706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22"/>
          <p:cNvSpPr/>
          <p:nvPr/>
        </p:nvSpPr>
        <p:spPr>
          <a:xfrm>
            <a:off x="798336" y="45849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22"/>
          <p:cNvSpPr/>
          <p:nvPr/>
        </p:nvSpPr>
        <p:spPr>
          <a:xfrm>
            <a:off x="798336" y="46914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22"/>
          <p:cNvSpPr/>
          <p:nvPr/>
        </p:nvSpPr>
        <p:spPr>
          <a:xfrm>
            <a:off x="798336" y="48057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22"/>
          <p:cNvSpPr/>
          <p:nvPr/>
        </p:nvSpPr>
        <p:spPr>
          <a:xfrm>
            <a:off x="798336" y="49200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2"/>
          <p:cNvSpPr/>
          <p:nvPr/>
        </p:nvSpPr>
        <p:spPr>
          <a:xfrm>
            <a:off x="798336" y="50343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22"/>
          <p:cNvSpPr/>
          <p:nvPr/>
        </p:nvSpPr>
        <p:spPr>
          <a:xfrm>
            <a:off x="798336" y="5164200"/>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22"/>
          <p:cNvSpPr/>
          <p:nvPr/>
        </p:nvSpPr>
        <p:spPr>
          <a:xfrm>
            <a:off x="798336" y="52707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22"/>
          <p:cNvSpPr/>
          <p:nvPr/>
        </p:nvSpPr>
        <p:spPr>
          <a:xfrm>
            <a:off x="798336" y="53850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2"/>
          <p:cNvSpPr/>
          <p:nvPr/>
        </p:nvSpPr>
        <p:spPr>
          <a:xfrm>
            <a:off x="798336" y="54993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22"/>
          <p:cNvSpPr/>
          <p:nvPr/>
        </p:nvSpPr>
        <p:spPr>
          <a:xfrm>
            <a:off x="798336" y="56136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22"/>
          <p:cNvSpPr/>
          <p:nvPr/>
        </p:nvSpPr>
        <p:spPr>
          <a:xfrm>
            <a:off x="798336" y="57279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22"/>
          <p:cNvSpPr/>
          <p:nvPr/>
        </p:nvSpPr>
        <p:spPr>
          <a:xfrm>
            <a:off x="798336" y="58344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22"/>
          <p:cNvSpPr/>
          <p:nvPr/>
        </p:nvSpPr>
        <p:spPr>
          <a:xfrm>
            <a:off x="798336" y="59487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22"/>
          <p:cNvSpPr/>
          <p:nvPr/>
        </p:nvSpPr>
        <p:spPr>
          <a:xfrm>
            <a:off x="798336" y="60630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22"/>
          <p:cNvSpPr/>
          <p:nvPr/>
        </p:nvSpPr>
        <p:spPr>
          <a:xfrm>
            <a:off x="798336" y="61773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22"/>
          <p:cNvSpPr/>
          <p:nvPr/>
        </p:nvSpPr>
        <p:spPr>
          <a:xfrm>
            <a:off x="1141236" y="4021200"/>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22"/>
          <p:cNvSpPr/>
          <p:nvPr/>
        </p:nvSpPr>
        <p:spPr>
          <a:xfrm>
            <a:off x="1141236" y="41277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22"/>
          <p:cNvSpPr/>
          <p:nvPr/>
        </p:nvSpPr>
        <p:spPr>
          <a:xfrm>
            <a:off x="1141236" y="42420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22"/>
          <p:cNvSpPr/>
          <p:nvPr/>
        </p:nvSpPr>
        <p:spPr>
          <a:xfrm>
            <a:off x="1141236" y="43563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22"/>
          <p:cNvSpPr/>
          <p:nvPr/>
        </p:nvSpPr>
        <p:spPr>
          <a:xfrm>
            <a:off x="1141236" y="44706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22"/>
          <p:cNvSpPr/>
          <p:nvPr/>
        </p:nvSpPr>
        <p:spPr>
          <a:xfrm>
            <a:off x="1141236" y="45849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2"/>
          <p:cNvSpPr/>
          <p:nvPr/>
        </p:nvSpPr>
        <p:spPr>
          <a:xfrm>
            <a:off x="1141236" y="46914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22"/>
          <p:cNvSpPr/>
          <p:nvPr/>
        </p:nvSpPr>
        <p:spPr>
          <a:xfrm>
            <a:off x="1141236" y="48057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2"/>
          <p:cNvSpPr/>
          <p:nvPr/>
        </p:nvSpPr>
        <p:spPr>
          <a:xfrm>
            <a:off x="1141236" y="49200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22"/>
          <p:cNvSpPr/>
          <p:nvPr/>
        </p:nvSpPr>
        <p:spPr>
          <a:xfrm>
            <a:off x="1141236" y="50343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2"/>
          <p:cNvSpPr/>
          <p:nvPr/>
        </p:nvSpPr>
        <p:spPr>
          <a:xfrm>
            <a:off x="1141236" y="5164200"/>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22"/>
          <p:cNvSpPr/>
          <p:nvPr/>
        </p:nvSpPr>
        <p:spPr>
          <a:xfrm>
            <a:off x="1141236" y="52707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22"/>
          <p:cNvSpPr/>
          <p:nvPr/>
        </p:nvSpPr>
        <p:spPr>
          <a:xfrm>
            <a:off x="1141236" y="53850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22"/>
          <p:cNvSpPr/>
          <p:nvPr/>
        </p:nvSpPr>
        <p:spPr>
          <a:xfrm>
            <a:off x="1141236" y="54993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22"/>
          <p:cNvSpPr/>
          <p:nvPr/>
        </p:nvSpPr>
        <p:spPr>
          <a:xfrm>
            <a:off x="1141236" y="56136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22"/>
          <p:cNvSpPr/>
          <p:nvPr/>
        </p:nvSpPr>
        <p:spPr>
          <a:xfrm>
            <a:off x="1141236" y="57279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22"/>
          <p:cNvSpPr/>
          <p:nvPr/>
        </p:nvSpPr>
        <p:spPr>
          <a:xfrm>
            <a:off x="1141236" y="58344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22"/>
          <p:cNvSpPr/>
          <p:nvPr/>
        </p:nvSpPr>
        <p:spPr>
          <a:xfrm>
            <a:off x="1141236" y="59487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22"/>
          <p:cNvSpPr/>
          <p:nvPr/>
        </p:nvSpPr>
        <p:spPr>
          <a:xfrm>
            <a:off x="1141236" y="60630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2"/>
          <p:cNvSpPr/>
          <p:nvPr/>
        </p:nvSpPr>
        <p:spPr>
          <a:xfrm>
            <a:off x="1141236" y="61773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2"/>
          <p:cNvSpPr/>
          <p:nvPr/>
        </p:nvSpPr>
        <p:spPr>
          <a:xfrm>
            <a:off x="1750836" y="4021200"/>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22"/>
          <p:cNvSpPr/>
          <p:nvPr/>
        </p:nvSpPr>
        <p:spPr>
          <a:xfrm>
            <a:off x="1750836" y="41277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22"/>
          <p:cNvSpPr/>
          <p:nvPr/>
        </p:nvSpPr>
        <p:spPr>
          <a:xfrm>
            <a:off x="1750836" y="42420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22"/>
          <p:cNvSpPr/>
          <p:nvPr/>
        </p:nvSpPr>
        <p:spPr>
          <a:xfrm>
            <a:off x="1750836" y="43563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22"/>
          <p:cNvSpPr/>
          <p:nvPr/>
        </p:nvSpPr>
        <p:spPr>
          <a:xfrm>
            <a:off x="1750836" y="44706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2"/>
          <p:cNvSpPr/>
          <p:nvPr/>
        </p:nvSpPr>
        <p:spPr>
          <a:xfrm>
            <a:off x="1750836" y="45849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22"/>
          <p:cNvSpPr/>
          <p:nvPr/>
        </p:nvSpPr>
        <p:spPr>
          <a:xfrm>
            <a:off x="1750836" y="46914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22"/>
          <p:cNvSpPr/>
          <p:nvPr/>
        </p:nvSpPr>
        <p:spPr>
          <a:xfrm>
            <a:off x="1750836" y="48057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22"/>
          <p:cNvSpPr/>
          <p:nvPr/>
        </p:nvSpPr>
        <p:spPr>
          <a:xfrm>
            <a:off x="1750836" y="49200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22"/>
          <p:cNvSpPr/>
          <p:nvPr/>
        </p:nvSpPr>
        <p:spPr>
          <a:xfrm>
            <a:off x="1750836" y="50343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22"/>
          <p:cNvSpPr/>
          <p:nvPr/>
        </p:nvSpPr>
        <p:spPr>
          <a:xfrm>
            <a:off x="1750836" y="5164200"/>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22"/>
          <p:cNvSpPr/>
          <p:nvPr/>
        </p:nvSpPr>
        <p:spPr>
          <a:xfrm>
            <a:off x="1750836" y="52707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22"/>
          <p:cNvSpPr/>
          <p:nvPr/>
        </p:nvSpPr>
        <p:spPr>
          <a:xfrm>
            <a:off x="1750836" y="53850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22"/>
          <p:cNvSpPr/>
          <p:nvPr/>
        </p:nvSpPr>
        <p:spPr>
          <a:xfrm>
            <a:off x="1750836" y="54993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22"/>
          <p:cNvSpPr/>
          <p:nvPr/>
        </p:nvSpPr>
        <p:spPr>
          <a:xfrm>
            <a:off x="1750836" y="56136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22"/>
          <p:cNvSpPr/>
          <p:nvPr/>
        </p:nvSpPr>
        <p:spPr>
          <a:xfrm>
            <a:off x="1750836" y="5727907"/>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22"/>
          <p:cNvSpPr/>
          <p:nvPr/>
        </p:nvSpPr>
        <p:spPr>
          <a:xfrm>
            <a:off x="1750836" y="58344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2"/>
          <p:cNvSpPr/>
          <p:nvPr/>
        </p:nvSpPr>
        <p:spPr>
          <a:xfrm>
            <a:off x="1750836" y="59487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2"/>
          <p:cNvSpPr/>
          <p:nvPr/>
        </p:nvSpPr>
        <p:spPr>
          <a:xfrm>
            <a:off x="1750836" y="60630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2"/>
          <p:cNvSpPr/>
          <p:nvPr/>
        </p:nvSpPr>
        <p:spPr>
          <a:xfrm>
            <a:off x="1750836" y="617731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22"/>
          <p:cNvSpPr txBox="1"/>
          <p:nvPr/>
        </p:nvSpPr>
        <p:spPr>
          <a:xfrm>
            <a:off x="1331736" y="5034314"/>
            <a:ext cx="3433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382" name="Google Shape;382;p22"/>
          <p:cNvSpPr txBox="1"/>
          <p:nvPr/>
        </p:nvSpPr>
        <p:spPr>
          <a:xfrm rot="2992775">
            <a:off x="264937" y="3472214"/>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550nm</a:t>
            </a:r>
            <a:endParaRPr/>
          </a:p>
        </p:txBody>
      </p:sp>
      <p:sp>
        <p:nvSpPr>
          <p:cNvPr id="383" name="Google Shape;383;p22"/>
          <p:cNvSpPr txBox="1"/>
          <p:nvPr/>
        </p:nvSpPr>
        <p:spPr>
          <a:xfrm rot="2992775">
            <a:off x="650718" y="3456254"/>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580nm</a:t>
            </a:r>
            <a:endParaRPr/>
          </a:p>
        </p:txBody>
      </p:sp>
      <p:sp>
        <p:nvSpPr>
          <p:cNvPr id="384" name="Google Shape;384;p22"/>
          <p:cNvSpPr txBox="1"/>
          <p:nvPr/>
        </p:nvSpPr>
        <p:spPr>
          <a:xfrm rot="2992775">
            <a:off x="1260318" y="3456254"/>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640nm</a:t>
            </a:r>
            <a:endParaRPr/>
          </a:p>
        </p:txBody>
      </p:sp>
      <p:sp>
        <p:nvSpPr>
          <p:cNvPr id="385" name="Google Shape;385;p22"/>
          <p:cNvSpPr txBox="1"/>
          <p:nvPr/>
        </p:nvSpPr>
        <p:spPr>
          <a:xfrm>
            <a:off x="806815" y="6248026"/>
            <a:ext cx="10775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N = K </a:t>
            </a:r>
            <a:r>
              <a:rPr lang="en-US" sz="1800">
                <a:solidFill>
                  <a:schemeClr val="dk1"/>
                </a:solidFill>
                <a:latin typeface="Calibri"/>
                <a:ea typeface="Calibri"/>
                <a:cs typeface="Calibri"/>
                <a:sym typeface="Calibri"/>
              </a:rPr>
              <a:t>x</a:t>
            </a:r>
            <a:r>
              <a:rPr i="1" lang="en-US" sz="1800">
                <a:solidFill>
                  <a:schemeClr val="dk1"/>
                </a:solidFill>
                <a:latin typeface="Calibri"/>
                <a:ea typeface="Calibri"/>
                <a:cs typeface="Calibri"/>
                <a:sym typeface="Calibri"/>
              </a:rPr>
              <a:t> M</a:t>
            </a:r>
            <a:endParaRPr/>
          </a:p>
        </p:txBody>
      </p:sp>
      <p:sp>
        <p:nvSpPr>
          <p:cNvPr id="386" name="Google Shape;386;p22"/>
          <p:cNvSpPr/>
          <p:nvPr/>
        </p:nvSpPr>
        <p:spPr>
          <a:xfrm>
            <a:off x="718188" y="3987690"/>
            <a:ext cx="1225158" cy="202659"/>
          </a:xfrm>
          <a:prstGeom prst="rect">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7" name="Google Shape;387;p22"/>
          <p:cNvCxnSpPr/>
          <p:nvPr/>
        </p:nvCxnSpPr>
        <p:spPr>
          <a:xfrm>
            <a:off x="2044210" y="4135110"/>
            <a:ext cx="667119" cy="610187"/>
          </a:xfrm>
          <a:prstGeom prst="straightConnector1">
            <a:avLst/>
          </a:prstGeom>
          <a:noFill/>
          <a:ln cap="flat" cmpd="sng" w="9525">
            <a:solidFill>
              <a:srgbClr val="00B050"/>
            </a:solidFill>
            <a:prstDash val="solid"/>
            <a:miter lim="800000"/>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23"/>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Results looking at a single spectra</a:t>
            </a:r>
            <a:endParaRPr/>
          </a:p>
        </p:txBody>
      </p:sp>
      <p:graphicFrame>
        <p:nvGraphicFramePr>
          <p:cNvPr id="393" name="Google Shape;393;p23"/>
          <p:cNvGraphicFramePr/>
          <p:nvPr/>
        </p:nvGraphicFramePr>
        <p:xfrm>
          <a:off x="2315181" y="4552369"/>
          <a:ext cx="3000000" cy="3000000"/>
        </p:xfrm>
        <a:graphic>
          <a:graphicData uri="http://schemas.openxmlformats.org/drawingml/2006/table">
            <a:tbl>
              <a:tblPr bandRow="1" firstRow="1">
                <a:noFill/>
                <a:tableStyleId>{141239D3-B66E-4ADF-9EE9-54F45A7E2327}</a:tableStyleId>
              </a:tblPr>
              <a:tblGrid>
                <a:gridCol w="3727850"/>
                <a:gridCol w="3727850"/>
              </a:tblGrid>
              <a:tr h="259425">
                <a:tc>
                  <a:txBody>
                    <a:bodyPr>
                      <a:noAutofit/>
                    </a:bodyPr>
                    <a:lstStyle/>
                    <a:p>
                      <a:pPr indent="0" lvl="0" marL="0" marR="0" rtl="0" algn="l">
                        <a:spcBef>
                          <a:spcPts val="0"/>
                        </a:spcBef>
                        <a:spcAft>
                          <a:spcPts val="0"/>
                        </a:spcAft>
                        <a:buNone/>
                      </a:pPr>
                      <a:r>
                        <a:rPr lang="en-US" sz="1800" u="none" cap="none" strike="noStrike"/>
                        <a:t>Endmember</a:t>
                      </a:r>
                      <a:endParaRPr/>
                    </a:p>
                  </a:txBody>
                  <a:tcPr marT="45725" marB="45725" marR="91450" marL="91450"/>
                </a:tc>
                <a:tc>
                  <a:txBody>
                    <a:bodyPr>
                      <a:noAutofit/>
                    </a:bodyPr>
                    <a:lstStyle/>
                    <a:p>
                      <a:pPr indent="0" lvl="0" marL="0" marR="0" rtl="0" algn="l">
                        <a:spcBef>
                          <a:spcPts val="0"/>
                        </a:spcBef>
                        <a:spcAft>
                          <a:spcPts val="0"/>
                        </a:spcAft>
                        <a:buNone/>
                      </a:pPr>
                      <a:r>
                        <a:rPr lang="en-US" sz="1800"/>
                        <a:t>Coefficient estimate</a:t>
                      </a:r>
                      <a:endParaRPr/>
                    </a:p>
                  </a:txBody>
                  <a:tcPr marT="45725" marB="45725" marR="91450" marL="91450"/>
                </a:tc>
              </a:tr>
              <a:tr h="259425">
                <a:tc>
                  <a:txBody>
                    <a:bodyPr>
                      <a:noAutofit/>
                    </a:bodyPr>
                    <a:lstStyle/>
                    <a:p>
                      <a:pPr indent="0" lvl="0" marL="0" marR="0" rtl="0" algn="l">
                        <a:spcBef>
                          <a:spcPts val="0"/>
                        </a:spcBef>
                        <a:spcAft>
                          <a:spcPts val="0"/>
                        </a:spcAft>
                        <a:buNone/>
                      </a:pPr>
                      <a:r>
                        <a:rPr lang="en-US" sz="1800"/>
                        <a:t>Kidney</a:t>
                      </a:r>
                      <a:endParaRPr/>
                    </a:p>
                  </a:txBody>
                  <a:tcPr marT="45725" marB="45725" marR="91450" marL="91450"/>
                </a:tc>
                <a:tc>
                  <a:txBody>
                    <a:bodyPr>
                      <a:noAutofit/>
                    </a:bodyPr>
                    <a:lstStyle/>
                    <a:p>
                      <a:pPr indent="0" lvl="0" marL="0" marR="0" rtl="0" algn="l">
                        <a:spcBef>
                          <a:spcPts val="0"/>
                        </a:spcBef>
                        <a:spcAft>
                          <a:spcPts val="0"/>
                        </a:spcAft>
                        <a:buNone/>
                      </a:pPr>
                      <a:r>
                        <a:rPr lang="en-US" sz="1800"/>
                        <a:t>0.0094</a:t>
                      </a:r>
                      <a:endParaRPr/>
                    </a:p>
                  </a:txBody>
                  <a:tcPr marT="45725" marB="45725" marR="91450" marL="91450"/>
                </a:tc>
              </a:tr>
              <a:tr h="259425">
                <a:tc>
                  <a:txBody>
                    <a:bodyPr>
                      <a:noAutofit/>
                    </a:bodyPr>
                    <a:lstStyle/>
                    <a:p>
                      <a:pPr indent="0" lvl="0" marL="0" marR="0" rtl="0" algn="l">
                        <a:spcBef>
                          <a:spcPts val="0"/>
                        </a:spcBef>
                        <a:spcAft>
                          <a:spcPts val="0"/>
                        </a:spcAft>
                        <a:buNone/>
                      </a:pPr>
                      <a:r>
                        <a:rPr lang="en-US" sz="1800"/>
                        <a:t>Tissue</a:t>
                      </a:r>
                      <a:endParaRPr/>
                    </a:p>
                  </a:txBody>
                  <a:tcPr marT="45725" marB="45725" marR="91450" marL="91450"/>
                </a:tc>
                <a:tc>
                  <a:txBody>
                    <a:bodyPr>
                      <a:noAutofit/>
                    </a:bodyPr>
                    <a:lstStyle/>
                    <a:p>
                      <a:pPr indent="0" lvl="0" marL="0" marR="0" rtl="0" algn="l">
                        <a:spcBef>
                          <a:spcPts val="0"/>
                        </a:spcBef>
                        <a:spcAft>
                          <a:spcPts val="0"/>
                        </a:spcAft>
                        <a:buNone/>
                      </a:pPr>
                      <a:r>
                        <a:rPr lang="en-US" sz="1800"/>
                        <a:t>-0.1643</a:t>
                      </a:r>
                      <a:endParaRPr/>
                    </a:p>
                  </a:txBody>
                  <a:tcPr marT="45725" marB="45725" marR="91450" marL="91450"/>
                </a:tc>
              </a:tr>
              <a:tr h="259425">
                <a:tc>
                  <a:txBody>
                    <a:bodyPr>
                      <a:noAutofit/>
                    </a:bodyPr>
                    <a:lstStyle/>
                    <a:p>
                      <a:pPr indent="0" lvl="0" marL="0" marR="0" rtl="0" algn="l">
                        <a:spcBef>
                          <a:spcPts val="0"/>
                        </a:spcBef>
                        <a:spcAft>
                          <a:spcPts val="0"/>
                        </a:spcAft>
                        <a:buNone/>
                      </a:pPr>
                      <a:r>
                        <a:rPr lang="en-US" sz="1800"/>
                        <a:t>Clamp</a:t>
                      </a:r>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800"/>
                        <a:buFont typeface="Calibri"/>
                        <a:buNone/>
                      </a:pPr>
                      <a:r>
                        <a:rPr lang="en-US" sz="1800"/>
                        <a:t>0.1429</a:t>
                      </a:r>
                      <a:endParaRPr/>
                    </a:p>
                  </a:txBody>
                  <a:tcPr marT="45725" marB="45725" marR="91450" marL="91450"/>
                </a:tc>
              </a:tr>
              <a:tr h="259425">
                <a:tc>
                  <a:txBody>
                    <a:bodyPr>
                      <a:noAutofit/>
                    </a:bodyPr>
                    <a:lstStyle/>
                    <a:p>
                      <a:pPr indent="0" lvl="0" marL="0" marR="0" rtl="0" algn="l">
                        <a:spcBef>
                          <a:spcPts val="0"/>
                        </a:spcBef>
                        <a:spcAft>
                          <a:spcPts val="0"/>
                        </a:spcAft>
                        <a:buNone/>
                      </a:pPr>
                      <a:r>
                        <a:rPr lang="en-US" sz="1800"/>
                        <a:t>Fat</a:t>
                      </a:r>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800"/>
                        <a:buFont typeface="Calibri"/>
                        <a:buNone/>
                      </a:pPr>
                      <a:r>
                        <a:rPr lang="en-US" sz="1800"/>
                        <a:t>0.6017</a:t>
                      </a:r>
                      <a:endParaRPr/>
                    </a:p>
                  </a:txBody>
                  <a:tcPr marT="45725" marB="45725" marR="91450" marL="91450"/>
                </a:tc>
              </a:tr>
              <a:tr h="259425">
                <a:tc>
                  <a:txBody>
                    <a:bodyPr>
                      <a:noAutofit/>
                    </a:bodyPr>
                    <a:lstStyle/>
                    <a:p>
                      <a:pPr indent="0" lvl="0" marL="0" marR="0" rtl="0" algn="l">
                        <a:spcBef>
                          <a:spcPts val="0"/>
                        </a:spcBef>
                        <a:spcAft>
                          <a:spcPts val="0"/>
                        </a:spcAft>
                        <a:buNone/>
                      </a:pPr>
                      <a:r>
                        <a:rPr lang="en-US" sz="1800"/>
                        <a:t>Cloth</a:t>
                      </a:r>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800"/>
                        <a:buFont typeface="Calibri"/>
                        <a:buNone/>
                      </a:pPr>
                      <a:r>
                        <a:rPr lang="en-US" sz="1800"/>
                        <a:t>-0.3425</a:t>
                      </a:r>
                      <a:endParaRPr/>
                    </a:p>
                  </a:txBody>
                  <a:tcPr marT="45725" marB="45725" marR="91450" marL="91450"/>
                </a:tc>
              </a:tr>
            </a:tbl>
          </a:graphicData>
        </a:graphic>
      </p:graphicFrame>
      <p:pic>
        <p:nvPicPr>
          <p:cNvPr id="394" name="Google Shape;394;p23"/>
          <p:cNvPicPr preferRelativeResize="0"/>
          <p:nvPr/>
        </p:nvPicPr>
        <p:blipFill rotWithShape="1">
          <a:blip r:embed="rId3">
            <a:alphaModFix/>
          </a:blip>
          <a:srcRect b="0" l="0" r="0" t="0"/>
          <a:stretch/>
        </p:blipFill>
        <p:spPr>
          <a:xfrm>
            <a:off x="784085" y="662779"/>
            <a:ext cx="5258952" cy="3861751"/>
          </a:xfrm>
          <a:prstGeom prst="rect">
            <a:avLst/>
          </a:prstGeom>
          <a:noFill/>
          <a:ln>
            <a:noFill/>
          </a:ln>
        </p:spPr>
      </p:pic>
      <p:pic>
        <p:nvPicPr>
          <p:cNvPr id="395" name="Google Shape;395;p23"/>
          <p:cNvPicPr preferRelativeResize="0"/>
          <p:nvPr/>
        </p:nvPicPr>
        <p:blipFill rotWithShape="1">
          <a:blip r:embed="rId4">
            <a:alphaModFix/>
          </a:blip>
          <a:srcRect b="0" l="0" r="0" t="0"/>
          <a:stretch/>
        </p:blipFill>
        <p:spPr>
          <a:xfrm>
            <a:off x="6209724" y="662780"/>
            <a:ext cx="5258952" cy="3861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24"/>
          <p:cNvSpPr txBox="1"/>
          <p:nvPr>
            <p:ph type="title"/>
          </p:nvPr>
        </p:nvSpPr>
        <p:spPr>
          <a:xfrm>
            <a:off x="0" y="19887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Univariate case (looking just at fat): </a:t>
            </a:r>
            <a:br>
              <a:rPr b="0" i="0" lang="en-US" sz="3959" u="none" cap="none" strike="noStrike">
                <a:solidFill>
                  <a:schemeClr val="dk1"/>
                </a:solidFill>
                <a:latin typeface="Calibri"/>
                <a:ea typeface="Calibri"/>
                <a:cs typeface="Calibri"/>
                <a:sym typeface="Calibri"/>
              </a:rPr>
            </a:br>
            <a:br>
              <a:rPr b="0" i="1" lang="en-US" sz="3959" u="none" cap="none" strike="noStrike">
                <a:solidFill>
                  <a:schemeClr val="dk1"/>
                </a:solidFill>
                <a:latin typeface="Cambria"/>
                <a:ea typeface="Cambria"/>
                <a:cs typeface="Cambria"/>
                <a:sym typeface="Cambria"/>
              </a:rPr>
            </a:br>
            <a:endParaRPr b="0" i="0" sz="3959" u="none" cap="none" strike="noStrike">
              <a:solidFill>
                <a:schemeClr val="dk1"/>
              </a:solidFill>
              <a:latin typeface="Calibri"/>
              <a:ea typeface="Calibri"/>
              <a:cs typeface="Calibri"/>
              <a:sym typeface="Calibri"/>
            </a:endParaRPr>
          </a:p>
        </p:txBody>
      </p:sp>
      <p:sp>
        <p:nvSpPr>
          <p:cNvPr id="401" name="Google Shape;401;p24"/>
          <p:cNvSpPr txBox="1"/>
          <p:nvPr>
            <p:ph idx="1" type="body"/>
          </p:nvPr>
        </p:nvSpPr>
        <p:spPr>
          <a:xfrm>
            <a:off x="277975" y="1011382"/>
            <a:ext cx="11050621" cy="5676801"/>
          </a:xfrm>
          <a:prstGeom prst="rect">
            <a:avLst/>
          </a:prstGeom>
          <a:blipFill rotWithShape="1">
            <a:blip r:embed="rId3">
              <a:alphaModFix/>
            </a:blip>
            <a:stretch>
              <a:fillRect b="0" l="-1158" r="0" t="-1824"/>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402" name="Google Shape;402;p24"/>
          <p:cNvPicPr preferRelativeResize="0"/>
          <p:nvPr/>
        </p:nvPicPr>
        <p:blipFill rotWithShape="1">
          <a:blip r:embed="rId4">
            <a:alphaModFix/>
          </a:blip>
          <a:srcRect b="0" l="0" r="0" t="0"/>
          <a:stretch/>
        </p:blipFill>
        <p:spPr>
          <a:xfrm>
            <a:off x="4906849" y="875505"/>
            <a:ext cx="3934879" cy="3280858"/>
          </a:xfrm>
          <a:prstGeom prst="rect">
            <a:avLst/>
          </a:prstGeom>
          <a:noFill/>
          <a:ln>
            <a:noFill/>
          </a:ln>
        </p:spPr>
      </p:pic>
      <p:pic>
        <p:nvPicPr>
          <p:cNvPr id="403" name="Google Shape;403;p24"/>
          <p:cNvPicPr preferRelativeResize="0"/>
          <p:nvPr/>
        </p:nvPicPr>
        <p:blipFill rotWithShape="1">
          <a:blip r:embed="rId5">
            <a:alphaModFix/>
          </a:blip>
          <a:srcRect b="0" l="0" r="0" t="0"/>
          <a:stretch/>
        </p:blipFill>
        <p:spPr>
          <a:xfrm>
            <a:off x="8492836" y="861651"/>
            <a:ext cx="3966924" cy="33471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25"/>
          <p:cNvSpPr txBox="1"/>
          <p:nvPr>
            <p:ph type="title"/>
          </p:nvPr>
        </p:nvSpPr>
        <p:spPr>
          <a:xfrm>
            <a:off x="14631" y="2104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mbria"/>
              <a:buNone/>
            </a:pPr>
            <a:r>
              <a:rPr b="0" i="0" lang="en-US" sz="4400" u="none" cap="none" strike="noStrike">
                <a:solidFill>
                  <a:schemeClr val="dk1"/>
                </a:solidFill>
                <a:latin typeface="Cambria"/>
                <a:ea typeface="Cambria"/>
                <a:cs typeface="Cambria"/>
                <a:sym typeface="Cambria"/>
              </a:rPr>
              <a:t>Always look at the residuals!!!</a:t>
            </a:r>
            <a:endParaRPr b="0" i="0" sz="4400" u="none" cap="none" strike="noStrike">
              <a:solidFill>
                <a:schemeClr val="dk1"/>
              </a:solidFill>
              <a:latin typeface="Calibri"/>
              <a:ea typeface="Calibri"/>
              <a:cs typeface="Calibri"/>
              <a:sym typeface="Calibri"/>
            </a:endParaRPr>
          </a:p>
        </p:txBody>
      </p:sp>
      <p:sp>
        <p:nvSpPr>
          <p:cNvPr id="409" name="Google Shape;409;p25"/>
          <p:cNvSpPr txBox="1"/>
          <p:nvPr>
            <p:ph idx="1" type="body"/>
          </p:nvPr>
        </p:nvSpPr>
        <p:spPr>
          <a:xfrm>
            <a:off x="250848" y="1029040"/>
            <a:ext cx="10515600" cy="4351338"/>
          </a:xfrm>
          <a:prstGeom prst="rect">
            <a:avLst/>
          </a:prstGeom>
          <a:blipFill rotWithShape="1">
            <a:blip r:embed="rId3">
              <a:alphaModFix/>
            </a:blip>
            <a:stretch>
              <a:fillRect b="0" l="-1042" r="0" t="-280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But wait! There's More!" id="410" name="Google Shape;410;p25"/>
          <p:cNvPicPr preferRelativeResize="0"/>
          <p:nvPr/>
        </p:nvPicPr>
        <p:blipFill rotWithShape="1">
          <a:blip r:embed="rId4">
            <a:alphaModFix/>
          </a:blip>
          <a:srcRect b="0" l="0" r="0" t="0"/>
          <a:stretch/>
        </p:blipFill>
        <p:spPr>
          <a:xfrm>
            <a:off x="9340897" y="273548"/>
            <a:ext cx="2851103" cy="2678658"/>
          </a:xfrm>
          <a:prstGeom prst="rect">
            <a:avLst/>
          </a:prstGeom>
          <a:noFill/>
          <a:ln>
            <a:noFill/>
          </a:ln>
        </p:spPr>
      </p:pic>
      <p:pic>
        <p:nvPicPr>
          <p:cNvPr descr="http://i1.wp.com/condor.depaul.edu/sjost/it223/documents/resid-plots.gif" id="411" name="Google Shape;411;p25"/>
          <p:cNvPicPr preferRelativeResize="0"/>
          <p:nvPr/>
        </p:nvPicPr>
        <p:blipFill rotWithShape="1">
          <a:blip r:embed="rId5">
            <a:alphaModFix/>
          </a:blip>
          <a:srcRect b="0" l="0" r="0" t="0"/>
          <a:stretch/>
        </p:blipFill>
        <p:spPr>
          <a:xfrm>
            <a:off x="2728168" y="3101612"/>
            <a:ext cx="5010150" cy="374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 note on centering &amp; scaling</a:t>
            </a:r>
            <a:endParaRPr/>
          </a:p>
        </p:txBody>
      </p:sp>
      <p:sp>
        <p:nvSpPr>
          <p:cNvPr id="417" name="Google Shape;417;p26"/>
          <p:cNvSpPr txBox="1"/>
          <p:nvPr>
            <p:ph idx="1" type="body"/>
          </p:nvPr>
        </p:nvSpPr>
        <p:spPr>
          <a:xfrm>
            <a:off x="200891" y="1760394"/>
            <a:ext cx="10515600" cy="4351338"/>
          </a:xfrm>
          <a:prstGeom prst="rect">
            <a:avLst/>
          </a:prstGeom>
          <a:blipFill rotWithShape="1">
            <a:blip r:embed="rId3">
              <a:alphaModFix/>
            </a:blip>
            <a:stretch>
              <a:fillRect b="0" l="-1042" r="-519" t="-322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418" name="Google Shape;418;p26"/>
          <p:cNvPicPr preferRelativeResize="0"/>
          <p:nvPr/>
        </p:nvPicPr>
        <p:blipFill rotWithShape="1">
          <a:blip r:embed="rId4">
            <a:alphaModFix/>
          </a:blip>
          <a:srcRect b="0" l="0" r="0" t="0"/>
          <a:stretch/>
        </p:blipFill>
        <p:spPr>
          <a:xfrm>
            <a:off x="8481321" y="434831"/>
            <a:ext cx="3934879" cy="32808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27"/>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How does this map to the whole image?</a:t>
            </a:r>
            <a:endParaRPr/>
          </a:p>
        </p:txBody>
      </p:sp>
      <p:pic>
        <p:nvPicPr>
          <p:cNvPr id="424" name="Google Shape;424;p27"/>
          <p:cNvPicPr preferRelativeResize="0"/>
          <p:nvPr/>
        </p:nvPicPr>
        <p:blipFill rotWithShape="1">
          <a:blip r:embed="rId3">
            <a:alphaModFix/>
          </a:blip>
          <a:srcRect b="0" l="0" r="0" t="0"/>
          <a:stretch/>
        </p:blipFill>
        <p:spPr>
          <a:xfrm>
            <a:off x="4435856" y="1192275"/>
            <a:ext cx="8349900" cy="5351540"/>
          </a:xfrm>
          <a:prstGeom prst="rect">
            <a:avLst/>
          </a:prstGeom>
          <a:noFill/>
          <a:ln>
            <a:noFill/>
          </a:ln>
        </p:spPr>
      </p:pic>
      <p:sp>
        <p:nvSpPr>
          <p:cNvPr id="425" name="Google Shape;425;p27"/>
          <p:cNvSpPr/>
          <p:nvPr/>
        </p:nvSpPr>
        <p:spPr>
          <a:xfrm>
            <a:off x="475358" y="227563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27"/>
          <p:cNvSpPr/>
          <p:nvPr/>
        </p:nvSpPr>
        <p:spPr>
          <a:xfrm>
            <a:off x="475358" y="23821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27"/>
          <p:cNvSpPr/>
          <p:nvPr/>
        </p:nvSpPr>
        <p:spPr>
          <a:xfrm>
            <a:off x="475358" y="24964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27"/>
          <p:cNvSpPr/>
          <p:nvPr/>
        </p:nvSpPr>
        <p:spPr>
          <a:xfrm>
            <a:off x="475358" y="26107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27"/>
          <p:cNvSpPr/>
          <p:nvPr/>
        </p:nvSpPr>
        <p:spPr>
          <a:xfrm>
            <a:off x="475358" y="27250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27"/>
          <p:cNvSpPr/>
          <p:nvPr/>
        </p:nvSpPr>
        <p:spPr>
          <a:xfrm>
            <a:off x="475358" y="28393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27"/>
          <p:cNvSpPr/>
          <p:nvPr/>
        </p:nvSpPr>
        <p:spPr>
          <a:xfrm>
            <a:off x="475358" y="29458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27"/>
          <p:cNvSpPr/>
          <p:nvPr/>
        </p:nvSpPr>
        <p:spPr>
          <a:xfrm>
            <a:off x="475358" y="30601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27"/>
          <p:cNvSpPr/>
          <p:nvPr/>
        </p:nvSpPr>
        <p:spPr>
          <a:xfrm>
            <a:off x="475358" y="31744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27"/>
          <p:cNvSpPr/>
          <p:nvPr/>
        </p:nvSpPr>
        <p:spPr>
          <a:xfrm>
            <a:off x="475358" y="32887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27"/>
          <p:cNvSpPr/>
          <p:nvPr/>
        </p:nvSpPr>
        <p:spPr>
          <a:xfrm>
            <a:off x="475358" y="341863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27"/>
          <p:cNvSpPr/>
          <p:nvPr/>
        </p:nvSpPr>
        <p:spPr>
          <a:xfrm>
            <a:off x="475358" y="35251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27"/>
          <p:cNvSpPr/>
          <p:nvPr/>
        </p:nvSpPr>
        <p:spPr>
          <a:xfrm>
            <a:off x="475358" y="36394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27"/>
          <p:cNvSpPr/>
          <p:nvPr/>
        </p:nvSpPr>
        <p:spPr>
          <a:xfrm>
            <a:off x="475358" y="37537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27"/>
          <p:cNvSpPr/>
          <p:nvPr/>
        </p:nvSpPr>
        <p:spPr>
          <a:xfrm>
            <a:off x="475358" y="38680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27"/>
          <p:cNvSpPr/>
          <p:nvPr/>
        </p:nvSpPr>
        <p:spPr>
          <a:xfrm>
            <a:off x="475358" y="39823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27"/>
          <p:cNvSpPr/>
          <p:nvPr/>
        </p:nvSpPr>
        <p:spPr>
          <a:xfrm>
            <a:off x="475358" y="40888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27"/>
          <p:cNvSpPr/>
          <p:nvPr/>
        </p:nvSpPr>
        <p:spPr>
          <a:xfrm>
            <a:off x="475358" y="42031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27"/>
          <p:cNvSpPr/>
          <p:nvPr/>
        </p:nvSpPr>
        <p:spPr>
          <a:xfrm>
            <a:off x="475358" y="43174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27"/>
          <p:cNvSpPr/>
          <p:nvPr/>
        </p:nvSpPr>
        <p:spPr>
          <a:xfrm>
            <a:off x="475358" y="44317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27"/>
          <p:cNvSpPr/>
          <p:nvPr/>
        </p:nvSpPr>
        <p:spPr>
          <a:xfrm>
            <a:off x="818258" y="227563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27"/>
          <p:cNvSpPr/>
          <p:nvPr/>
        </p:nvSpPr>
        <p:spPr>
          <a:xfrm>
            <a:off x="818258" y="23821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27"/>
          <p:cNvSpPr/>
          <p:nvPr/>
        </p:nvSpPr>
        <p:spPr>
          <a:xfrm>
            <a:off x="818258" y="24964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27"/>
          <p:cNvSpPr/>
          <p:nvPr/>
        </p:nvSpPr>
        <p:spPr>
          <a:xfrm>
            <a:off x="818258" y="26107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27"/>
          <p:cNvSpPr/>
          <p:nvPr/>
        </p:nvSpPr>
        <p:spPr>
          <a:xfrm>
            <a:off x="818258" y="27250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27"/>
          <p:cNvSpPr/>
          <p:nvPr/>
        </p:nvSpPr>
        <p:spPr>
          <a:xfrm>
            <a:off x="818258" y="28393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27"/>
          <p:cNvSpPr/>
          <p:nvPr/>
        </p:nvSpPr>
        <p:spPr>
          <a:xfrm>
            <a:off x="818258" y="29458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27"/>
          <p:cNvSpPr/>
          <p:nvPr/>
        </p:nvSpPr>
        <p:spPr>
          <a:xfrm>
            <a:off x="818258" y="30601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27"/>
          <p:cNvSpPr/>
          <p:nvPr/>
        </p:nvSpPr>
        <p:spPr>
          <a:xfrm>
            <a:off x="818258" y="31744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27"/>
          <p:cNvSpPr/>
          <p:nvPr/>
        </p:nvSpPr>
        <p:spPr>
          <a:xfrm>
            <a:off x="818258" y="32887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27"/>
          <p:cNvSpPr/>
          <p:nvPr/>
        </p:nvSpPr>
        <p:spPr>
          <a:xfrm>
            <a:off x="818258" y="341863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27"/>
          <p:cNvSpPr/>
          <p:nvPr/>
        </p:nvSpPr>
        <p:spPr>
          <a:xfrm>
            <a:off x="818258" y="35251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27"/>
          <p:cNvSpPr/>
          <p:nvPr/>
        </p:nvSpPr>
        <p:spPr>
          <a:xfrm>
            <a:off x="818258" y="36394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27"/>
          <p:cNvSpPr/>
          <p:nvPr/>
        </p:nvSpPr>
        <p:spPr>
          <a:xfrm>
            <a:off x="818258" y="37537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27"/>
          <p:cNvSpPr/>
          <p:nvPr/>
        </p:nvSpPr>
        <p:spPr>
          <a:xfrm>
            <a:off x="818258" y="38680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27"/>
          <p:cNvSpPr/>
          <p:nvPr/>
        </p:nvSpPr>
        <p:spPr>
          <a:xfrm>
            <a:off x="818258" y="39823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27"/>
          <p:cNvSpPr/>
          <p:nvPr/>
        </p:nvSpPr>
        <p:spPr>
          <a:xfrm>
            <a:off x="818258" y="40888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27"/>
          <p:cNvSpPr/>
          <p:nvPr/>
        </p:nvSpPr>
        <p:spPr>
          <a:xfrm>
            <a:off x="818258" y="42031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27"/>
          <p:cNvSpPr/>
          <p:nvPr/>
        </p:nvSpPr>
        <p:spPr>
          <a:xfrm>
            <a:off x="818258" y="43174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27"/>
          <p:cNvSpPr/>
          <p:nvPr/>
        </p:nvSpPr>
        <p:spPr>
          <a:xfrm>
            <a:off x="818258" y="44317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27"/>
          <p:cNvSpPr/>
          <p:nvPr/>
        </p:nvSpPr>
        <p:spPr>
          <a:xfrm>
            <a:off x="1427858" y="227563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27"/>
          <p:cNvSpPr/>
          <p:nvPr/>
        </p:nvSpPr>
        <p:spPr>
          <a:xfrm>
            <a:off x="1427858" y="23821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27"/>
          <p:cNvSpPr/>
          <p:nvPr/>
        </p:nvSpPr>
        <p:spPr>
          <a:xfrm>
            <a:off x="1427858" y="24964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27"/>
          <p:cNvSpPr/>
          <p:nvPr/>
        </p:nvSpPr>
        <p:spPr>
          <a:xfrm>
            <a:off x="1427858" y="26107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27"/>
          <p:cNvSpPr/>
          <p:nvPr/>
        </p:nvSpPr>
        <p:spPr>
          <a:xfrm>
            <a:off x="1427858" y="27250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27"/>
          <p:cNvSpPr/>
          <p:nvPr/>
        </p:nvSpPr>
        <p:spPr>
          <a:xfrm>
            <a:off x="1427858" y="28393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Google Shape;471;p27"/>
          <p:cNvSpPr/>
          <p:nvPr/>
        </p:nvSpPr>
        <p:spPr>
          <a:xfrm>
            <a:off x="1427858" y="29458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27"/>
          <p:cNvSpPr/>
          <p:nvPr/>
        </p:nvSpPr>
        <p:spPr>
          <a:xfrm>
            <a:off x="1427858" y="30601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27"/>
          <p:cNvSpPr/>
          <p:nvPr/>
        </p:nvSpPr>
        <p:spPr>
          <a:xfrm>
            <a:off x="1427858" y="31744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27"/>
          <p:cNvSpPr/>
          <p:nvPr/>
        </p:nvSpPr>
        <p:spPr>
          <a:xfrm>
            <a:off x="1427858" y="32887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27"/>
          <p:cNvSpPr/>
          <p:nvPr/>
        </p:nvSpPr>
        <p:spPr>
          <a:xfrm>
            <a:off x="1427858" y="341863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27"/>
          <p:cNvSpPr/>
          <p:nvPr/>
        </p:nvSpPr>
        <p:spPr>
          <a:xfrm>
            <a:off x="1427858" y="35251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27"/>
          <p:cNvSpPr/>
          <p:nvPr/>
        </p:nvSpPr>
        <p:spPr>
          <a:xfrm>
            <a:off x="1427858" y="36394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27"/>
          <p:cNvSpPr/>
          <p:nvPr/>
        </p:nvSpPr>
        <p:spPr>
          <a:xfrm>
            <a:off x="1427858" y="37537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27"/>
          <p:cNvSpPr/>
          <p:nvPr/>
        </p:nvSpPr>
        <p:spPr>
          <a:xfrm>
            <a:off x="1427858" y="38680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27"/>
          <p:cNvSpPr/>
          <p:nvPr/>
        </p:nvSpPr>
        <p:spPr>
          <a:xfrm>
            <a:off x="1427858" y="398234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27"/>
          <p:cNvSpPr/>
          <p:nvPr/>
        </p:nvSpPr>
        <p:spPr>
          <a:xfrm>
            <a:off x="1427858" y="40888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27"/>
          <p:cNvSpPr/>
          <p:nvPr/>
        </p:nvSpPr>
        <p:spPr>
          <a:xfrm>
            <a:off x="1427858" y="42031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27"/>
          <p:cNvSpPr/>
          <p:nvPr/>
        </p:nvSpPr>
        <p:spPr>
          <a:xfrm>
            <a:off x="1427858" y="43174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27"/>
          <p:cNvSpPr/>
          <p:nvPr/>
        </p:nvSpPr>
        <p:spPr>
          <a:xfrm>
            <a:off x="1427858" y="443175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27"/>
          <p:cNvSpPr txBox="1"/>
          <p:nvPr/>
        </p:nvSpPr>
        <p:spPr>
          <a:xfrm>
            <a:off x="1008758" y="3288752"/>
            <a:ext cx="3433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486" name="Google Shape;486;p27"/>
          <p:cNvSpPr txBox="1"/>
          <p:nvPr/>
        </p:nvSpPr>
        <p:spPr>
          <a:xfrm rot="2992775">
            <a:off x="-58041" y="1726652"/>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550nm</a:t>
            </a:r>
            <a:endParaRPr/>
          </a:p>
        </p:txBody>
      </p:sp>
      <p:sp>
        <p:nvSpPr>
          <p:cNvPr id="487" name="Google Shape;487;p27"/>
          <p:cNvSpPr txBox="1"/>
          <p:nvPr/>
        </p:nvSpPr>
        <p:spPr>
          <a:xfrm rot="2992775">
            <a:off x="327740" y="1710692"/>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580nm</a:t>
            </a:r>
            <a:endParaRPr/>
          </a:p>
        </p:txBody>
      </p:sp>
      <p:sp>
        <p:nvSpPr>
          <p:cNvPr id="488" name="Google Shape;488;p27"/>
          <p:cNvSpPr txBox="1"/>
          <p:nvPr/>
        </p:nvSpPr>
        <p:spPr>
          <a:xfrm rot="2992775">
            <a:off x="937340" y="1710692"/>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640nm</a:t>
            </a:r>
            <a:endParaRPr/>
          </a:p>
        </p:txBody>
      </p:sp>
      <p:sp>
        <p:nvSpPr>
          <p:cNvPr id="489" name="Google Shape;489;p27"/>
          <p:cNvSpPr txBox="1"/>
          <p:nvPr/>
        </p:nvSpPr>
        <p:spPr>
          <a:xfrm>
            <a:off x="483837" y="4502464"/>
            <a:ext cx="10775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N = K </a:t>
            </a:r>
            <a:r>
              <a:rPr lang="en-US" sz="1800">
                <a:solidFill>
                  <a:schemeClr val="dk1"/>
                </a:solidFill>
                <a:latin typeface="Calibri"/>
                <a:ea typeface="Calibri"/>
                <a:cs typeface="Calibri"/>
                <a:sym typeface="Calibri"/>
              </a:rPr>
              <a:t>x</a:t>
            </a:r>
            <a:r>
              <a:rPr i="1" lang="en-US" sz="1800">
                <a:solidFill>
                  <a:schemeClr val="dk1"/>
                </a:solidFill>
                <a:latin typeface="Calibri"/>
                <a:ea typeface="Calibri"/>
                <a:cs typeface="Calibri"/>
                <a:sym typeface="Calibri"/>
              </a:rPr>
              <a:t> M</a:t>
            </a:r>
            <a:endParaRPr/>
          </a:p>
        </p:txBody>
      </p:sp>
      <p:sp>
        <p:nvSpPr>
          <p:cNvPr id="490" name="Google Shape;490;p27"/>
          <p:cNvSpPr txBox="1"/>
          <p:nvPr/>
        </p:nvSpPr>
        <p:spPr>
          <a:xfrm>
            <a:off x="100300" y="5161113"/>
            <a:ext cx="4259820" cy="1627818"/>
          </a:xfrm>
          <a:prstGeom prst="rect">
            <a:avLst/>
          </a:prstGeom>
          <a:blipFill rotWithShape="1">
            <a:blip r:embed="rId4">
              <a:alphaModFix/>
            </a:blip>
            <a:stretch>
              <a:fillRect b="0" l="-1859" r="-18739" t="-29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491" name="Google Shape;491;p27"/>
          <p:cNvPicPr preferRelativeResize="0"/>
          <p:nvPr/>
        </p:nvPicPr>
        <p:blipFill rotWithShape="1">
          <a:blip r:embed="rId5">
            <a:alphaModFix/>
          </a:blip>
          <a:srcRect b="-8198" l="0" r="7407" t="1964"/>
          <a:stretch/>
        </p:blipFill>
        <p:spPr>
          <a:xfrm>
            <a:off x="2322199" y="2333135"/>
            <a:ext cx="2286000" cy="2468880"/>
          </a:xfrm>
          <a:prstGeom prst="rect">
            <a:avLst/>
          </a:prstGeom>
          <a:noFill/>
          <a:ln>
            <a:noFill/>
          </a:ln>
        </p:spPr>
      </p:pic>
      <p:sp>
        <p:nvSpPr>
          <p:cNvPr id="492" name="Google Shape;492;p27"/>
          <p:cNvSpPr/>
          <p:nvPr/>
        </p:nvSpPr>
        <p:spPr>
          <a:xfrm>
            <a:off x="2322200" y="23331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 name="Google Shape;493;p27"/>
          <p:cNvSpPr/>
          <p:nvPr/>
        </p:nvSpPr>
        <p:spPr>
          <a:xfrm>
            <a:off x="2779400" y="23331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27"/>
          <p:cNvSpPr/>
          <p:nvPr/>
        </p:nvSpPr>
        <p:spPr>
          <a:xfrm>
            <a:off x="3236600" y="23331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27"/>
          <p:cNvSpPr/>
          <p:nvPr/>
        </p:nvSpPr>
        <p:spPr>
          <a:xfrm>
            <a:off x="3693800" y="23331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27"/>
          <p:cNvSpPr/>
          <p:nvPr/>
        </p:nvSpPr>
        <p:spPr>
          <a:xfrm>
            <a:off x="4151000" y="23331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27"/>
          <p:cNvSpPr/>
          <p:nvPr/>
        </p:nvSpPr>
        <p:spPr>
          <a:xfrm>
            <a:off x="2322200" y="27903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27"/>
          <p:cNvSpPr/>
          <p:nvPr/>
        </p:nvSpPr>
        <p:spPr>
          <a:xfrm>
            <a:off x="2779400" y="27903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p27"/>
          <p:cNvSpPr/>
          <p:nvPr/>
        </p:nvSpPr>
        <p:spPr>
          <a:xfrm>
            <a:off x="3236600" y="27903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 name="Google Shape;500;p27"/>
          <p:cNvSpPr/>
          <p:nvPr/>
        </p:nvSpPr>
        <p:spPr>
          <a:xfrm>
            <a:off x="3693800" y="27903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p27"/>
          <p:cNvSpPr/>
          <p:nvPr/>
        </p:nvSpPr>
        <p:spPr>
          <a:xfrm>
            <a:off x="4151000" y="27903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27"/>
          <p:cNvSpPr/>
          <p:nvPr/>
        </p:nvSpPr>
        <p:spPr>
          <a:xfrm>
            <a:off x="2322200" y="32475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27"/>
          <p:cNvSpPr/>
          <p:nvPr/>
        </p:nvSpPr>
        <p:spPr>
          <a:xfrm>
            <a:off x="2779400" y="32475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27"/>
          <p:cNvSpPr/>
          <p:nvPr/>
        </p:nvSpPr>
        <p:spPr>
          <a:xfrm>
            <a:off x="3236600" y="32475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27"/>
          <p:cNvSpPr/>
          <p:nvPr/>
        </p:nvSpPr>
        <p:spPr>
          <a:xfrm>
            <a:off x="3693800" y="32475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27"/>
          <p:cNvSpPr/>
          <p:nvPr/>
        </p:nvSpPr>
        <p:spPr>
          <a:xfrm>
            <a:off x="4151000" y="32475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27"/>
          <p:cNvSpPr/>
          <p:nvPr/>
        </p:nvSpPr>
        <p:spPr>
          <a:xfrm>
            <a:off x="2322200" y="37047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27"/>
          <p:cNvSpPr/>
          <p:nvPr/>
        </p:nvSpPr>
        <p:spPr>
          <a:xfrm>
            <a:off x="2779400" y="37047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27"/>
          <p:cNvSpPr/>
          <p:nvPr/>
        </p:nvSpPr>
        <p:spPr>
          <a:xfrm>
            <a:off x="3236600" y="37047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27"/>
          <p:cNvSpPr/>
          <p:nvPr/>
        </p:nvSpPr>
        <p:spPr>
          <a:xfrm>
            <a:off x="3693800" y="37047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27"/>
          <p:cNvSpPr/>
          <p:nvPr/>
        </p:nvSpPr>
        <p:spPr>
          <a:xfrm>
            <a:off x="4151000" y="37047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27"/>
          <p:cNvSpPr/>
          <p:nvPr/>
        </p:nvSpPr>
        <p:spPr>
          <a:xfrm>
            <a:off x="2322200" y="41619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p27"/>
          <p:cNvSpPr/>
          <p:nvPr/>
        </p:nvSpPr>
        <p:spPr>
          <a:xfrm>
            <a:off x="2779400" y="41619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27"/>
          <p:cNvSpPr/>
          <p:nvPr/>
        </p:nvSpPr>
        <p:spPr>
          <a:xfrm>
            <a:off x="3236600" y="41619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27"/>
          <p:cNvSpPr/>
          <p:nvPr/>
        </p:nvSpPr>
        <p:spPr>
          <a:xfrm>
            <a:off x="3693800" y="41619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27"/>
          <p:cNvSpPr/>
          <p:nvPr/>
        </p:nvSpPr>
        <p:spPr>
          <a:xfrm>
            <a:off x="4151000" y="4161935"/>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27"/>
          <p:cNvSpPr/>
          <p:nvPr/>
        </p:nvSpPr>
        <p:spPr>
          <a:xfrm>
            <a:off x="4760599" y="3051548"/>
            <a:ext cx="281420" cy="92219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27"/>
          <p:cNvSpPr/>
          <p:nvPr/>
        </p:nvSpPr>
        <p:spPr>
          <a:xfrm>
            <a:off x="1830572" y="3026468"/>
            <a:ext cx="281420" cy="92219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28"/>
          <p:cNvSpPr txBox="1"/>
          <p:nvPr>
            <p:ph type="title"/>
          </p:nvPr>
        </p:nvSpPr>
        <p:spPr>
          <a:xfrm>
            <a:off x="176162" y="152032"/>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LinReg Challenges: Collinearity &amp; High</a:t>
            </a:r>
            <a:br>
              <a:rPr b="0" i="0" lang="en-US" sz="4400" u="none" cap="none" strike="noStrike">
                <a:solidFill>
                  <a:schemeClr val="dk1"/>
                </a:solidFill>
                <a:latin typeface="Calibri"/>
                <a:ea typeface="Calibri"/>
                <a:cs typeface="Calibri"/>
                <a:sym typeface="Calibri"/>
              </a:rPr>
            </a:br>
            <a:r>
              <a:rPr b="0" i="0" lang="en-US" sz="4400" u="none" cap="none" strike="noStrike">
                <a:solidFill>
                  <a:schemeClr val="dk1"/>
                </a:solidFill>
                <a:latin typeface="Calibri"/>
                <a:ea typeface="Calibri"/>
                <a:cs typeface="Calibri"/>
                <a:sym typeface="Calibri"/>
              </a:rPr>
              <a:t>Dimensionality</a:t>
            </a:r>
            <a:endParaRPr/>
          </a:p>
        </p:txBody>
      </p:sp>
      <p:sp>
        <p:nvSpPr>
          <p:cNvPr id="524" name="Google Shape;524;p28"/>
          <p:cNvSpPr txBox="1"/>
          <p:nvPr>
            <p:ph idx="1" type="body"/>
          </p:nvPr>
        </p:nvSpPr>
        <p:spPr>
          <a:xfrm>
            <a:off x="345505" y="1690688"/>
            <a:ext cx="8365328" cy="5032375"/>
          </a:xfrm>
          <a:prstGeom prst="rect">
            <a:avLst/>
          </a:prstGeom>
          <a:blipFill rotWithShape="1">
            <a:blip r:embed="rId3">
              <a:alphaModFix/>
            </a:blip>
            <a:stretch>
              <a:fillRect b="0" l="-655" r="0" t="-242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graphicFrame>
        <p:nvGraphicFramePr>
          <p:cNvPr id="525" name="Google Shape;525;p28"/>
          <p:cNvGraphicFramePr/>
          <p:nvPr/>
        </p:nvGraphicFramePr>
        <p:xfrm>
          <a:off x="8543249" y="4382150"/>
          <a:ext cx="3000000" cy="3000000"/>
        </p:xfrm>
        <a:graphic>
          <a:graphicData uri="http://schemas.openxmlformats.org/drawingml/2006/table">
            <a:tbl>
              <a:tblPr bandRow="1" firstRow="1">
                <a:noFill/>
                <a:tableStyleId>{7440D80D-0C22-4023-9FF4-8CB8379D71D0}</a:tableStyleId>
              </a:tblPr>
              <a:tblGrid>
                <a:gridCol w="1105425"/>
                <a:gridCol w="1105425"/>
                <a:gridCol w="1105425"/>
              </a:tblGrid>
              <a:tr h="370850">
                <a:tc>
                  <a:txBody>
                    <a:bodyPr>
                      <a:noAutofit/>
                    </a:bodyPr>
                    <a:lstStyle/>
                    <a:p>
                      <a:pPr indent="0" lvl="0" marL="0" marR="0" rtl="0" algn="l">
                        <a:spcBef>
                          <a:spcPts val="0"/>
                        </a:spcBef>
                        <a:spcAft>
                          <a:spcPts val="0"/>
                        </a:spcAft>
                        <a:buNone/>
                      </a:pPr>
                      <a:r>
                        <a:t/>
                      </a:r>
                      <a:endParaRPr b="0" sz="1800">
                        <a:solidFill>
                          <a:srgbClr val="FF0000"/>
                        </a:solidFill>
                      </a:endParaRPr>
                    </a:p>
                  </a:txBody>
                  <a:tcPr marT="45725" marB="45725" marR="91450" marL="91450"/>
                </a:tc>
                <a:tc>
                  <a:txBody>
                    <a:bodyPr>
                      <a:noAutofit/>
                    </a:bodyPr>
                    <a:lstStyle/>
                    <a:p>
                      <a:pPr indent="0" lvl="0" marL="0" marR="0" rtl="0" algn="l">
                        <a:spcBef>
                          <a:spcPts val="0"/>
                        </a:spcBef>
                        <a:spcAft>
                          <a:spcPts val="0"/>
                        </a:spcAft>
                        <a:buNone/>
                      </a:pPr>
                      <a:r>
                        <a:rPr b="0" lang="en-US" sz="1800">
                          <a:solidFill>
                            <a:srgbClr val="FF0000"/>
                          </a:solidFill>
                        </a:rPr>
                        <a:t>Spectra 1</a:t>
                      </a:r>
                      <a:endParaRPr/>
                    </a:p>
                  </a:txBody>
                  <a:tcPr marT="45725" marB="45725" marR="91450" marL="91450"/>
                </a:tc>
                <a:tc>
                  <a:txBody>
                    <a:bodyPr>
                      <a:noAutofit/>
                    </a:bodyPr>
                    <a:lstStyle/>
                    <a:p>
                      <a:pPr indent="0" lvl="0" marL="0" marR="0" rtl="0" algn="l">
                        <a:spcBef>
                          <a:spcPts val="0"/>
                        </a:spcBef>
                        <a:spcAft>
                          <a:spcPts val="0"/>
                        </a:spcAft>
                        <a:buNone/>
                      </a:pPr>
                      <a:r>
                        <a:rPr b="0" lang="en-US" sz="1800">
                          <a:solidFill>
                            <a:srgbClr val="0070C0"/>
                          </a:solidFill>
                        </a:rPr>
                        <a:t>Spectra 2</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Kidney</a:t>
                      </a:r>
                      <a:endParaRPr/>
                    </a:p>
                  </a:txBody>
                  <a:tcPr marT="45725" marB="45725" marR="91450" marL="91450"/>
                </a:tc>
                <a:tc>
                  <a:txBody>
                    <a:bodyPr>
                      <a:noAutofit/>
                    </a:bodyPr>
                    <a:lstStyle/>
                    <a:p>
                      <a:pPr indent="0" lvl="0" marL="0" marR="0" rtl="0" algn="l">
                        <a:spcBef>
                          <a:spcPts val="0"/>
                        </a:spcBef>
                        <a:spcAft>
                          <a:spcPts val="0"/>
                        </a:spcAft>
                        <a:buNone/>
                      </a:pPr>
                      <a:r>
                        <a:rPr lang="en-US" sz="1800"/>
                        <a:t>0.95</a:t>
                      </a:r>
                      <a:endParaRPr/>
                    </a:p>
                  </a:txBody>
                  <a:tcPr marT="45725" marB="45725" marR="91450" marL="91450"/>
                </a:tc>
                <a:tc>
                  <a:txBody>
                    <a:bodyPr>
                      <a:noAutofit/>
                    </a:bodyPr>
                    <a:lstStyle/>
                    <a:p>
                      <a:pPr indent="0" lvl="0" marL="0" marR="0" rtl="0" algn="l">
                        <a:spcBef>
                          <a:spcPts val="0"/>
                        </a:spcBef>
                        <a:spcAft>
                          <a:spcPts val="0"/>
                        </a:spcAft>
                        <a:buNone/>
                      </a:pPr>
                      <a:r>
                        <a:rPr lang="en-US" sz="1800"/>
                        <a:t>0.68</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Tissue</a:t>
                      </a:r>
                      <a:endParaRPr/>
                    </a:p>
                  </a:txBody>
                  <a:tcPr marT="45725" marB="45725" marR="91450" marL="91450"/>
                </a:tc>
                <a:tc>
                  <a:txBody>
                    <a:bodyPr>
                      <a:noAutofit/>
                    </a:bodyPr>
                    <a:lstStyle/>
                    <a:p>
                      <a:pPr indent="0" lvl="0" marL="0" marR="0" rtl="0" algn="l">
                        <a:spcBef>
                          <a:spcPts val="0"/>
                        </a:spcBef>
                        <a:spcAft>
                          <a:spcPts val="0"/>
                        </a:spcAft>
                        <a:buNone/>
                      </a:pPr>
                      <a:r>
                        <a:rPr lang="en-US" sz="1800"/>
                        <a:t>0.03</a:t>
                      </a:r>
                      <a:endParaRPr/>
                    </a:p>
                  </a:txBody>
                  <a:tcPr marT="45725" marB="45725" marR="91450" marL="91450"/>
                </a:tc>
                <a:tc>
                  <a:txBody>
                    <a:bodyPr>
                      <a:noAutofit/>
                    </a:bodyPr>
                    <a:lstStyle/>
                    <a:p>
                      <a:pPr indent="0" lvl="0" marL="0" marR="0" rtl="0" algn="l">
                        <a:spcBef>
                          <a:spcPts val="0"/>
                        </a:spcBef>
                        <a:spcAft>
                          <a:spcPts val="0"/>
                        </a:spcAft>
                        <a:buNone/>
                      </a:pPr>
                      <a:r>
                        <a:rPr lang="en-US" sz="1800"/>
                        <a:t>0.19</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Clamp</a:t>
                      </a:r>
                      <a:endParaRPr/>
                    </a:p>
                  </a:txBody>
                  <a:tcPr marT="45725" marB="45725" marR="91450" marL="91450"/>
                </a:tc>
                <a:tc>
                  <a:txBody>
                    <a:bodyPr>
                      <a:noAutofit/>
                    </a:bodyPr>
                    <a:lstStyle/>
                    <a:p>
                      <a:pPr indent="0" lvl="0" marL="0" marR="0" rtl="0" algn="l">
                        <a:spcBef>
                          <a:spcPts val="0"/>
                        </a:spcBef>
                        <a:spcAft>
                          <a:spcPts val="0"/>
                        </a:spcAft>
                        <a:buNone/>
                      </a:pPr>
                      <a:r>
                        <a:rPr lang="en-US" sz="1800"/>
                        <a:t>0.03</a:t>
                      </a:r>
                      <a:endParaRPr/>
                    </a:p>
                  </a:txBody>
                  <a:tcPr marT="45725" marB="45725" marR="91450" marL="91450"/>
                </a:tc>
                <a:tc>
                  <a:txBody>
                    <a:bodyPr>
                      <a:noAutofit/>
                    </a:bodyPr>
                    <a:lstStyle/>
                    <a:p>
                      <a:pPr indent="0" lvl="0" marL="0" marR="0" rtl="0" algn="l">
                        <a:spcBef>
                          <a:spcPts val="0"/>
                        </a:spcBef>
                        <a:spcAft>
                          <a:spcPts val="0"/>
                        </a:spcAft>
                        <a:buNone/>
                      </a:pPr>
                      <a:r>
                        <a:rPr lang="en-US" sz="1800"/>
                        <a:t>-0.08</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Fat</a:t>
                      </a:r>
                      <a:endParaRPr/>
                    </a:p>
                  </a:txBody>
                  <a:tcPr marT="45725" marB="45725" marR="91450" marL="91450"/>
                </a:tc>
                <a:tc>
                  <a:txBody>
                    <a:bodyPr>
                      <a:noAutofit/>
                    </a:bodyPr>
                    <a:lstStyle/>
                    <a:p>
                      <a:pPr indent="0" lvl="0" marL="0" marR="0" rtl="0" algn="l">
                        <a:spcBef>
                          <a:spcPts val="0"/>
                        </a:spcBef>
                        <a:spcAft>
                          <a:spcPts val="0"/>
                        </a:spcAft>
                        <a:buNone/>
                      </a:pPr>
                      <a:r>
                        <a:rPr lang="en-US" sz="1800"/>
                        <a:t>-0.05</a:t>
                      </a:r>
                      <a:endParaRPr/>
                    </a:p>
                  </a:txBody>
                  <a:tcPr marT="45725" marB="45725" marR="91450" marL="91450"/>
                </a:tc>
                <a:tc>
                  <a:txBody>
                    <a:bodyPr>
                      <a:noAutofit/>
                    </a:bodyPr>
                    <a:lstStyle/>
                    <a:p>
                      <a:pPr indent="0" lvl="0" marL="0" marR="0" rtl="0" algn="l">
                        <a:spcBef>
                          <a:spcPts val="0"/>
                        </a:spcBef>
                        <a:spcAft>
                          <a:spcPts val="0"/>
                        </a:spcAft>
                        <a:buNone/>
                      </a:pPr>
                      <a:r>
                        <a:rPr lang="en-US" sz="1800"/>
                        <a:t>0.07</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Cloth</a:t>
                      </a:r>
                      <a:endParaRPr/>
                    </a:p>
                  </a:txBody>
                  <a:tcPr marT="45725" marB="45725" marR="91450" marL="91450"/>
                </a:tc>
                <a:tc>
                  <a:txBody>
                    <a:bodyPr>
                      <a:noAutofit/>
                    </a:bodyPr>
                    <a:lstStyle/>
                    <a:p>
                      <a:pPr indent="0" lvl="0" marL="0" marR="0" rtl="0" algn="l">
                        <a:spcBef>
                          <a:spcPts val="0"/>
                        </a:spcBef>
                        <a:spcAft>
                          <a:spcPts val="0"/>
                        </a:spcAft>
                        <a:buNone/>
                      </a:pPr>
                      <a:r>
                        <a:rPr lang="en-US" sz="1800"/>
                        <a:t>-0.002</a:t>
                      </a:r>
                      <a:endParaRPr/>
                    </a:p>
                  </a:txBody>
                  <a:tcPr marT="45725" marB="45725" marR="91450" marL="91450"/>
                </a:tc>
                <a:tc>
                  <a:txBody>
                    <a:bodyPr>
                      <a:noAutofit/>
                    </a:bodyPr>
                    <a:lstStyle/>
                    <a:p>
                      <a:pPr indent="0" lvl="0" marL="0" marR="0" rtl="0" algn="l">
                        <a:spcBef>
                          <a:spcPts val="0"/>
                        </a:spcBef>
                        <a:spcAft>
                          <a:spcPts val="0"/>
                        </a:spcAft>
                        <a:buNone/>
                      </a:pPr>
                      <a:r>
                        <a:rPr lang="en-US" sz="1800"/>
                        <a:t>0.03</a:t>
                      </a:r>
                      <a:endParaRPr/>
                    </a:p>
                  </a:txBody>
                  <a:tcPr marT="45725" marB="45725" marR="91450" marL="91450"/>
                </a:tc>
              </a:tr>
            </a:tbl>
          </a:graphicData>
        </a:graphic>
      </p:graphicFrame>
      <p:sp>
        <p:nvSpPr>
          <p:cNvPr id="526" name="Google Shape;526;p28"/>
          <p:cNvSpPr txBox="1"/>
          <p:nvPr/>
        </p:nvSpPr>
        <p:spPr>
          <a:xfrm>
            <a:off x="9328566" y="3980368"/>
            <a:ext cx="215238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Coefficient Estimates</a:t>
            </a:r>
            <a:endParaRPr/>
          </a:p>
        </p:txBody>
      </p:sp>
      <p:pic>
        <p:nvPicPr>
          <p:cNvPr id="527" name="Google Shape;527;p28"/>
          <p:cNvPicPr preferRelativeResize="0"/>
          <p:nvPr/>
        </p:nvPicPr>
        <p:blipFill rotWithShape="1">
          <a:blip r:embed="rId4">
            <a:alphaModFix/>
          </a:blip>
          <a:srcRect b="0" l="0" r="0" t="0"/>
          <a:stretch/>
        </p:blipFill>
        <p:spPr>
          <a:xfrm>
            <a:off x="8543247" y="0"/>
            <a:ext cx="3760125" cy="31726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LinReg: Summary</a:t>
            </a:r>
            <a:endParaRPr/>
          </a:p>
        </p:txBody>
      </p:sp>
      <p:sp>
        <p:nvSpPr>
          <p:cNvPr id="533" name="Google Shape;533;p29"/>
          <p:cNvSpPr txBox="1"/>
          <p:nvPr>
            <p:ph idx="1" type="body"/>
          </p:nvPr>
        </p:nvSpPr>
        <p:spPr>
          <a:xfrm>
            <a:off x="838200" y="1825625"/>
            <a:ext cx="10515600" cy="4351338"/>
          </a:xfrm>
          <a:prstGeom prst="rect">
            <a:avLst/>
          </a:prstGeom>
          <a:blipFill rotWithShape="1">
            <a:blip r:embed="rId3">
              <a:alphaModFix/>
            </a:blip>
            <a:stretch>
              <a:fillRect b="-558" l="-927" r="0" t="-322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30"/>
          <p:cNvSpPr txBox="1"/>
          <p:nvPr>
            <p:ph idx="1" type="body"/>
          </p:nvPr>
        </p:nvSpPr>
        <p:spPr>
          <a:xfrm>
            <a:off x="503767" y="1437662"/>
            <a:ext cx="7362827" cy="5354228"/>
          </a:xfrm>
          <a:prstGeom prst="rect">
            <a:avLst/>
          </a:prstGeom>
          <a:blipFill rotWithShape="1">
            <a:blip r:embed="rId3">
              <a:alphaModFix/>
            </a:blip>
            <a:stretch>
              <a:fillRect b="0" l="-1490" r="0" t="-1935"/>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scatterplot of y vs x" id="539" name="Google Shape;539;p30"/>
          <p:cNvPicPr preferRelativeResize="0"/>
          <p:nvPr/>
        </p:nvPicPr>
        <p:blipFill rotWithShape="1">
          <a:blip r:embed="rId4">
            <a:alphaModFix/>
          </a:blip>
          <a:srcRect b="0" l="0" r="0" t="0"/>
          <a:stretch/>
        </p:blipFill>
        <p:spPr>
          <a:xfrm>
            <a:off x="8124520" y="1205858"/>
            <a:ext cx="3638549" cy="2193244"/>
          </a:xfrm>
          <a:prstGeom prst="rect">
            <a:avLst/>
          </a:prstGeom>
          <a:noFill/>
          <a:ln>
            <a:noFill/>
          </a:ln>
        </p:spPr>
      </p:pic>
      <p:pic>
        <p:nvPicPr>
          <p:cNvPr descr="scatterplot of y vs x" id="540" name="Google Shape;540;p30"/>
          <p:cNvPicPr preferRelativeResize="0"/>
          <p:nvPr/>
        </p:nvPicPr>
        <p:blipFill rotWithShape="1">
          <a:blip r:embed="rId5">
            <a:alphaModFix/>
          </a:blip>
          <a:srcRect b="0" l="0" r="0" t="0"/>
          <a:stretch/>
        </p:blipFill>
        <p:spPr>
          <a:xfrm>
            <a:off x="8124520" y="3520432"/>
            <a:ext cx="3638549" cy="2187194"/>
          </a:xfrm>
          <a:prstGeom prst="rect">
            <a:avLst/>
          </a:prstGeom>
          <a:noFill/>
          <a:ln>
            <a:noFill/>
          </a:ln>
        </p:spPr>
      </p:pic>
      <p:sp>
        <p:nvSpPr>
          <p:cNvPr id="541" name="Google Shape;541;p30"/>
          <p:cNvSpPr/>
          <p:nvPr/>
        </p:nvSpPr>
        <p:spPr>
          <a:xfrm>
            <a:off x="9835333" y="1764505"/>
            <a:ext cx="103239" cy="12328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30"/>
          <p:cNvSpPr/>
          <p:nvPr/>
        </p:nvSpPr>
        <p:spPr>
          <a:xfrm>
            <a:off x="11447827" y="3789946"/>
            <a:ext cx="103239" cy="123289"/>
          </a:xfrm>
          <a:prstGeom prst="ellipse">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30"/>
          <p:cNvSpPr txBox="1"/>
          <p:nvPr/>
        </p:nvSpPr>
        <p:spPr>
          <a:xfrm rot="-5400000">
            <a:off x="7521308" y="2147585"/>
            <a:ext cx="83708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Outlier</a:t>
            </a:r>
            <a:endParaRPr/>
          </a:p>
        </p:txBody>
      </p:sp>
      <p:sp>
        <p:nvSpPr>
          <p:cNvPr id="544" name="Google Shape;544;p30"/>
          <p:cNvSpPr txBox="1"/>
          <p:nvPr/>
        </p:nvSpPr>
        <p:spPr>
          <a:xfrm rot="-5400000">
            <a:off x="7428560" y="4429362"/>
            <a:ext cx="102258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Leverage</a:t>
            </a:r>
            <a:endParaRPr/>
          </a:p>
        </p:txBody>
      </p:sp>
      <p:sp>
        <p:nvSpPr>
          <p:cNvPr id="545" name="Google Shape;545;p30"/>
          <p:cNvSpPr txBox="1"/>
          <p:nvPr/>
        </p:nvSpPr>
        <p:spPr>
          <a:xfrm>
            <a:off x="116631" y="0"/>
            <a:ext cx="8686759"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Hat Matrix and Outliers</a:t>
            </a:r>
            <a:endParaRPr sz="4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31"/>
          <p:cNvSpPr txBox="1"/>
          <p:nvPr>
            <p:ph type="title"/>
          </p:nvPr>
        </p:nvSpPr>
        <p:spPr>
          <a:xfrm>
            <a:off x="116631" y="0"/>
            <a:ext cx="8686759"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Hat Matrix and Outliers</a:t>
            </a:r>
            <a:endParaRPr/>
          </a:p>
        </p:txBody>
      </p:sp>
      <p:sp>
        <p:nvSpPr>
          <p:cNvPr id="551" name="Google Shape;551;p31"/>
          <p:cNvSpPr txBox="1"/>
          <p:nvPr>
            <p:ph idx="1" type="body"/>
          </p:nvPr>
        </p:nvSpPr>
        <p:spPr>
          <a:xfrm>
            <a:off x="503767" y="1437662"/>
            <a:ext cx="7362827" cy="5354228"/>
          </a:xfrm>
          <a:prstGeom prst="rect">
            <a:avLst/>
          </a:prstGeom>
          <a:blipFill rotWithShape="1">
            <a:blip r:embed="rId3">
              <a:alphaModFix/>
            </a:blip>
            <a:stretch>
              <a:fillRect b="0" l="-1490" r="0" t="-1935"/>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552" name="Google Shape;552;p31"/>
          <p:cNvPicPr preferRelativeResize="0"/>
          <p:nvPr/>
        </p:nvPicPr>
        <p:blipFill rotWithShape="1">
          <a:blip r:embed="rId4">
            <a:alphaModFix/>
          </a:blip>
          <a:srcRect b="0" l="0" r="0" t="0"/>
          <a:stretch/>
        </p:blipFill>
        <p:spPr>
          <a:xfrm>
            <a:off x="8072139" y="3008671"/>
            <a:ext cx="3648434" cy="3598553"/>
          </a:xfrm>
          <a:prstGeom prst="rect">
            <a:avLst/>
          </a:prstGeom>
          <a:noFill/>
          <a:ln>
            <a:noFill/>
          </a:ln>
        </p:spPr>
      </p:pic>
      <p:sp>
        <p:nvSpPr>
          <p:cNvPr id="553" name="Google Shape;553;p31"/>
          <p:cNvSpPr txBox="1"/>
          <p:nvPr/>
        </p:nvSpPr>
        <p:spPr>
          <a:xfrm>
            <a:off x="8573817" y="6422558"/>
            <a:ext cx="26450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Yellow regions are outliers</a:t>
            </a:r>
            <a:endParaRPr/>
          </a:p>
        </p:txBody>
      </p:sp>
      <p:pic>
        <p:nvPicPr>
          <p:cNvPr id="554" name="Google Shape;554;p31"/>
          <p:cNvPicPr preferRelativeResize="0"/>
          <p:nvPr/>
        </p:nvPicPr>
        <p:blipFill rotWithShape="1">
          <a:blip r:embed="rId5">
            <a:alphaModFix/>
          </a:blip>
          <a:srcRect b="0" l="0" r="0" t="0"/>
          <a:stretch/>
        </p:blipFill>
        <p:spPr>
          <a:xfrm>
            <a:off x="8310213" y="-2"/>
            <a:ext cx="3307124" cy="33020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1" y="84246"/>
            <a:ext cx="9088583" cy="136331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What is supervised learning </a:t>
            </a:r>
            <a:br>
              <a:rPr b="0" i="0" lang="en-US" sz="3959" u="none" cap="none" strike="noStrike">
                <a:solidFill>
                  <a:schemeClr val="dk1"/>
                </a:solidFill>
                <a:latin typeface="Calibri"/>
                <a:ea typeface="Calibri"/>
                <a:cs typeface="Calibri"/>
                <a:sym typeface="Calibri"/>
              </a:rPr>
            </a:br>
            <a:r>
              <a:rPr b="0" i="0" lang="en-US" sz="2430" u="none" cap="none" strike="noStrike">
                <a:solidFill>
                  <a:schemeClr val="dk1"/>
                </a:solidFill>
                <a:latin typeface="Calibri"/>
                <a:ea typeface="Calibri"/>
                <a:cs typeface="Calibri"/>
                <a:sym typeface="Calibri"/>
              </a:rPr>
              <a:t>aka can I can predict the probability that my daughter will make a mess?</a:t>
            </a:r>
            <a:br>
              <a:rPr b="0" i="0" lang="en-US" sz="2430" u="none" cap="none" strike="noStrike">
                <a:solidFill>
                  <a:schemeClr val="dk1"/>
                </a:solidFill>
                <a:latin typeface="Calibri"/>
                <a:ea typeface="Calibri"/>
                <a:cs typeface="Calibri"/>
                <a:sym typeface="Calibri"/>
              </a:rPr>
            </a:br>
            <a:endParaRPr b="0" i="0" sz="2430" u="none" cap="none" strike="noStrike">
              <a:solidFill>
                <a:schemeClr val="dk1"/>
              </a:solidFill>
              <a:latin typeface="Calibri"/>
              <a:ea typeface="Calibri"/>
              <a:cs typeface="Calibri"/>
              <a:sym typeface="Calibri"/>
            </a:endParaRPr>
          </a:p>
        </p:txBody>
      </p:sp>
      <p:sp>
        <p:nvSpPr>
          <p:cNvPr id="96" name="Google Shape;96;p14"/>
          <p:cNvSpPr txBox="1"/>
          <p:nvPr>
            <p:ph idx="1" type="body"/>
          </p:nvPr>
        </p:nvSpPr>
        <p:spPr>
          <a:xfrm>
            <a:off x="352697" y="1916349"/>
            <a:ext cx="11434132" cy="480510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97" name="Google Shape;97;p14"/>
          <p:cNvPicPr preferRelativeResize="0"/>
          <p:nvPr/>
        </p:nvPicPr>
        <p:blipFill rotWithShape="1">
          <a:blip r:embed="rId4">
            <a:alphaModFix/>
          </a:blip>
          <a:srcRect b="0" l="0" r="0" t="0"/>
          <a:stretch/>
        </p:blipFill>
        <p:spPr>
          <a:xfrm>
            <a:off x="9719399" y="1112277"/>
            <a:ext cx="1882528" cy="2510037"/>
          </a:xfrm>
          <a:prstGeom prst="rect">
            <a:avLst/>
          </a:prstGeom>
          <a:noFill/>
          <a:ln>
            <a:noFill/>
          </a:ln>
        </p:spPr>
      </p:pic>
      <p:pic>
        <p:nvPicPr>
          <p:cNvPr id="98" name="Google Shape;98;p14"/>
          <p:cNvPicPr preferRelativeResize="0"/>
          <p:nvPr/>
        </p:nvPicPr>
        <p:blipFill rotWithShape="1">
          <a:blip r:embed="rId5">
            <a:alphaModFix/>
          </a:blip>
          <a:srcRect b="0" l="0" r="0" t="0"/>
          <a:stretch/>
        </p:blipFill>
        <p:spPr>
          <a:xfrm>
            <a:off x="9733550" y="4206801"/>
            <a:ext cx="1885988" cy="2514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Model evaluation</a:t>
            </a:r>
            <a:endParaRPr/>
          </a:p>
        </p:txBody>
      </p:sp>
      <p:sp>
        <p:nvSpPr>
          <p:cNvPr id="560" name="Google Shape;560;p32"/>
          <p:cNvSpPr txBox="1"/>
          <p:nvPr>
            <p:ph idx="1" type="body"/>
          </p:nvPr>
        </p:nvSpPr>
        <p:spPr>
          <a:xfrm>
            <a:off x="838200" y="1825624"/>
            <a:ext cx="10515600" cy="5032375"/>
          </a:xfrm>
          <a:prstGeom prst="rect">
            <a:avLst/>
          </a:prstGeom>
          <a:blipFill rotWithShape="1">
            <a:blip r:embed="rId3">
              <a:alphaModFix/>
            </a:blip>
            <a:stretch>
              <a:fillRect b="0" l="-1042" r="0" t="-1936"/>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33"/>
          <p:cNvSpPr txBox="1"/>
          <p:nvPr>
            <p:ph type="title"/>
          </p:nvPr>
        </p:nvSpPr>
        <p:spPr>
          <a:xfrm>
            <a:off x="525294" y="0"/>
            <a:ext cx="10515600" cy="1325563"/>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SzPts val="4400"/>
              <a:buFont typeface="Calibri"/>
              <a:buNone/>
            </a:pPr>
            <a:r>
              <a:rPr b="0" i="0" lang="en-US" sz="4400" u="none" cap="none" strike="noStrike">
                <a:latin typeface="Calibri"/>
                <a:ea typeface="Calibri"/>
                <a:cs typeface="Calibri"/>
                <a:sym typeface="Calibri"/>
              </a:rPr>
              <a:t> </a:t>
            </a:r>
            <a:endParaRPr/>
          </a:p>
        </p:txBody>
      </p:sp>
      <p:sp>
        <p:nvSpPr>
          <p:cNvPr id="566" name="Google Shape;566;p33"/>
          <p:cNvSpPr txBox="1"/>
          <p:nvPr>
            <p:ph idx="1" type="body"/>
          </p:nvPr>
        </p:nvSpPr>
        <p:spPr>
          <a:xfrm>
            <a:off x="254541" y="1325563"/>
            <a:ext cx="5679332" cy="5532437"/>
          </a:xfrm>
          <a:prstGeom prst="rect">
            <a:avLst/>
          </a:prstGeom>
          <a:blipFill rotWithShape="1">
            <a:blip r:embed="rId4">
              <a:alphaModFix/>
            </a:blip>
            <a:stretch>
              <a:fillRect b="0" l="-1785" r="0" t="-1143"/>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567" name="Google Shape;567;p33"/>
          <p:cNvSpPr/>
          <p:nvPr/>
        </p:nvSpPr>
        <p:spPr>
          <a:xfrm>
            <a:off x="5652659" y="4987636"/>
            <a:ext cx="6345381" cy="1596699"/>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33"/>
          <p:cNvSpPr txBox="1"/>
          <p:nvPr/>
        </p:nvSpPr>
        <p:spPr>
          <a:xfrm>
            <a:off x="5933872" y="1690688"/>
            <a:ext cx="6258128" cy="4893647"/>
          </a:xfrm>
          <a:prstGeom prst="rect">
            <a:avLst/>
          </a:prstGeom>
          <a:blipFill rotWithShape="1">
            <a:blip r:embed="rId5">
              <a:alphaModFix/>
            </a:blip>
            <a:stretch>
              <a:fillRect b="0" l="-1460" r="-2238" t="-9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Cross Validation</a:t>
            </a:r>
            <a:endParaRPr/>
          </a:p>
        </p:txBody>
      </p:sp>
      <p:sp>
        <p:nvSpPr>
          <p:cNvPr id="574" name="Google Shape;574;p34"/>
          <p:cNvSpPr txBox="1"/>
          <p:nvPr>
            <p:ph idx="1" type="body"/>
          </p:nvPr>
        </p:nvSpPr>
        <p:spPr>
          <a:xfrm>
            <a:off x="825801" y="1557278"/>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Question: how will a model perform on new data?</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Cross Validation should essentially be performed in any type of analysis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K fold Cross-validation</a:t>
            </a:r>
            <a:endParaRPr/>
          </a:p>
        </p:txBody>
      </p:sp>
      <p:sp>
        <p:nvSpPr>
          <p:cNvPr id="575" name="Google Shape;575;p34"/>
          <p:cNvSpPr/>
          <p:nvPr/>
        </p:nvSpPr>
        <p:spPr>
          <a:xfrm>
            <a:off x="3069771" y="3513909"/>
            <a:ext cx="4088675" cy="3174274"/>
          </a:xfrm>
          <a:prstGeom prst="rect">
            <a:avLst/>
          </a:prstGeom>
          <a:solidFill>
            <a:srgbClr val="DDEAF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76" name="Google Shape;576;p34"/>
          <p:cNvCxnSpPr/>
          <p:nvPr/>
        </p:nvCxnSpPr>
        <p:spPr>
          <a:xfrm>
            <a:off x="3069771" y="4023360"/>
            <a:ext cx="4088675" cy="0"/>
          </a:xfrm>
          <a:prstGeom prst="straightConnector1">
            <a:avLst/>
          </a:prstGeom>
          <a:noFill/>
          <a:ln cap="flat" cmpd="sng" w="9525">
            <a:solidFill>
              <a:schemeClr val="accent1"/>
            </a:solidFill>
            <a:prstDash val="solid"/>
            <a:miter lim="800000"/>
            <a:headEnd len="sm" w="sm" type="none"/>
            <a:tailEnd len="sm" w="sm" type="none"/>
          </a:ln>
        </p:spPr>
      </p:cxnSp>
      <p:cxnSp>
        <p:nvCxnSpPr>
          <p:cNvPr id="577" name="Google Shape;577;p34"/>
          <p:cNvCxnSpPr/>
          <p:nvPr/>
        </p:nvCxnSpPr>
        <p:spPr>
          <a:xfrm>
            <a:off x="3065415" y="4580707"/>
            <a:ext cx="4088675" cy="0"/>
          </a:xfrm>
          <a:prstGeom prst="straightConnector1">
            <a:avLst/>
          </a:prstGeom>
          <a:noFill/>
          <a:ln cap="flat" cmpd="sng" w="9525">
            <a:solidFill>
              <a:schemeClr val="accent1"/>
            </a:solidFill>
            <a:prstDash val="solid"/>
            <a:miter lim="800000"/>
            <a:headEnd len="sm" w="sm" type="none"/>
            <a:tailEnd len="sm" w="sm" type="none"/>
          </a:ln>
        </p:spPr>
      </p:cxnSp>
      <p:cxnSp>
        <p:nvCxnSpPr>
          <p:cNvPr id="578" name="Google Shape;578;p34"/>
          <p:cNvCxnSpPr/>
          <p:nvPr/>
        </p:nvCxnSpPr>
        <p:spPr>
          <a:xfrm>
            <a:off x="3061059" y="6130832"/>
            <a:ext cx="4088675" cy="0"/>
          </a:xfrm>
          <a:prstGeom prst="straightConnector1">
            <a:avLst/>
          </a:prstGeom>
          <a:noFill/>
          <a:ln cap="flat" cmpd="sng" w="9525">
            <a:solidFill>
              <a:schemeClr val="accent1"/>
            </a:solidFill>
            <a:prstDash val="solid"/>
            <a:miter lim="800000"/>
            <a:headEnd len="sm" w="sm" type="none"/>
            <a:tailEnd len="sm" w="sm" type="none"/>
          </a:ln>
        </p:spPr>
      </p:cxnSp>
      <p:sp>
        <p:nvSpPr>
          <p:cNvPr id="579" name="Google Shape;579;p34"/>
          <p:cNvSpPr txBox="1"/>
          <p:nvPr/>
        </p:nvSpPr>
        <p:spPr>
          <a:xfrm>
            <a:off x="4192921" y="3631962"/>
            <a:ext cx="1746055" cy="393121"/>
          </a:xfrm>
          <a:prstGeom prst="rect">
            <a:avLst/>
          </a:prstGeom>
          <a:blipFill rotWithShape="1">
            <a:blip r:embed="rId3">
              <a:alphaModFix/>
            </a:blip>
            <a:stretch>
              <a:fillRect b="-20309" l="-3146" r="-697" t="-78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0" name="Google Shape;580;p34"/>
          <p:cNvSpPr txBox="1"/>
          <p:nvPr/>
        </p:nvSpPr>
        <p:spPr>
          <a:xfrm>
            <a:off x="4188565" y="4137063"/>
            <a:ext cx="1813895" cy="681212"/>
          </a:xfrm>
          <a:prstGeom prst="rect">
            <a:avLst/>
          </a:prstGeom>
          <a:blipFill rotWithShape="1">
            <a:blip r:embed="rId4">
              <a:alphaModFix/>
            </a:blip>
            <a:stretch>
              <a:fillRect b="0" l="-2684" r="0" t="-45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1" name="Google Shape;581;p34"/>
          <p:cNvSpPr txBox="1"/>
          <p:nvPr/>
        </p:nvSpPr>
        <p:spPr>
          <a:xfrm>
            <a:off x="4214691" y="6214056"/>
            <a:ext cx="1868910" cy="681212"/>
          </a:xfrm>
          <a:prstGeom prst="rect">
            <a:avLst/>
          </a:prstGeom>
          <a:blipFill rotWithShape="1">
            <a:blip r:embed="rId5">
              <a:alphaModFix/>
            </a:blip>
            <a:stretch>
              <a:fillRect b="0" l="-2605" r="0" t="-357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2" name="Google Shape;582;p34"/>
          <p:cNvSpPr/>
          <p:nvPr/>
        </p:nvSpPr>
        <p:spPr>
          <a:xfrm>
            <a:off x="7276011" y="4036426"/>
            <a:ext cx="496389" cy="2616923"/>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34"/>
          <p:cNvSpPr txBox="1"/>
          <p:nvPr/>
        </p:nvSpPr>
        <p:spPr>
          <a:xfrm>
            <a:off x="7981406" y="5199017"/>
            <a:ext cx="22749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Build on K-1 partitions</a:t>
            </a:r>
            <a:endParaRPr/>
          </a:p>
        </p:txBody>
      </p:sp>
      <p:sp>
        <p:nvSpPr>
          <p:cNvPr id="584" name="Google Shape;584;p34"/>
          <p:cNvSpPr/>
          <p:nvPr/>
        </p:nvSpPr>
        <p:spPr>
          <a:xfrm>
            <a:off x="7258592" y="3587932"/>
            <a:ext cx="496389" cy="391881"/>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34"/>
          <p:cNvSpPr txBox="1"/>
          <p:nvPr/>
        </p:nvSpPr>
        <p:spPr>
          <a:xfrm>
            <a:off x="7990113" y="3600992"/>
            <a:ext cx="3132717" cy="374270"/>
          </a:xfrm>
          <a:prstGeom prst="rect">
            <a:avLst/>
          </a:prstGeom>
          <a:blipFill rotWithShape="1">
            <a:blip r:embed="rId6">
              <a:alphaModFix/>
            </a:blip>
            <a:stretch>
              <a:fillRect b="-26226" l="-1750" r="-1165" t="-8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6" name="Google Shape;586;p34"/>
          <p:cNvSpPr txBox="1"/>
          <p:nvPr/>
        </p:nvSpPr>
        <p:spPr>
          <a:xfrm rot="-5400000">
            <a:off x="2065686" y="4916380"/>
            <a:ext cx="13949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Training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Cross Validation</a:t>
            </a:r>
            <a:endParaRPr/>
          </a:p>
        </p:txBody>
      </p:sp>
      <p:sp>
        <p:nvSpPr>
          <p:cNvPr id="592" name="Google Shape;592;p35"/>
          <p:cNvSpPr txBox="1"/>
          <p:nvPr>
            <p:ph idx="1" type="body"/>
          </p:nvPr>
        </p:nvSpPr>
        <p:spPr>
          <a:xfrm>
            <a:off x="838200" y="1825624"/>
            <a:ext cx="10515600" cy="5032375"/>
          </a:xfrm>
          <a:prstGeom prst="rect">
            <a:avLst/>
          </a:prstGeom>
          <a:blipFill rotWithShape="1">
            <a:blip r:embed="rId3">
              <a:alphaModFix/>
            </a:blip>
            <a:stretch>
              <a:fillRect b="0" l="-927" r="0" t="-1693"/>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Coming back to data processing</a:t>
            </a:r>
            <a:endParaRPr/>
          </a:p>
        </p:txBody>
      </p:sp>
      <p:sp>
        <p:nvSpPr>
          <p:cNvPr id="598" name="Google Shape;598;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It’s important to understand the end-to-end pipeline in our analysis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CV provides insight not just on the model, but the processing steps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Iterating through and exploring possibilities critical to analysis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Things get “interesting” when we start to hit computational limitations</a:t>
            </a:r>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For example, what would happen if we performed some pre-processing on our spectra prior to estimating abundances?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Bayesianism: lost cell phone</a:t>
            </a:r>
            <a:endParaRPr/>
          </a:p>
        </p:txBody>
      </p:sp>
      <p:pic>
        <p:nvPicPr>
          <p:cNvPr id="604" name="Google Shape;604;p37"/>
          <p:cNvPicPr preferRelativeResize="0"/>
          <p:nvPr>
            <p:ph idx="1" type="body"/>
          </p:nvPr>
        </p:nvPicPr>
        <p:blipFill rotWithShape="1">
          <a:blip r:embed="rId3">
            <a:alphaModFix/>
          </a:blip>
          <a:srcRect b="0" l="0" r="0" t="0"/>
          <a:stretch/>
        </p:blipFill>
        <p:spPr>
          <a:xfrm>
            <a:off x="0" y="2346510"/>
            <a:ext cx="4872446" cy="3654335"/>
          </a:xfrm>
          <a:prstGeom prst="rect">
            <a:avLst/>
          </a:prstGeom>
          <a:noFill/>
          <a:ln>
            <a:noFill/>
          </a:ln>
        </p:spPr>
      </p:pic>
      <p:pic>
        <p:nvPicPr>
          <p:cNvPr id="605" name="Google Shape;605;p37"/>
          <p:cNvPicPr preferRelativeResize="0"/>
          <p:nvPr/>
        </p:nvPicPr>
        <p:blipFill rotWithShape="1">
          <a:blip r:embed="rId3">
            <a:alphaModFix/>
          </a:blip>
          <a:srcRect b="0" l="0" r="0" t="0"/>
          <a:stretch/>
        </p:blipFill>
        <p:spPr>
          <a:xfrm>
            <a:off x="5751653" y="2346509"/>
            <a:ext cx="4872446" cy="3654335"/>
          </a:xfrm>
          <a:prstGeom prst="rect">
            <a:avLst/>
          </a:prstGeom>
          <a:noFill/>
          <a:ln>
            <a:noFill/>
          </a:ln>
        </p:spPr>
      </p:pic>
      <p:sp>
        <p:nvSpPr>
          <p:cNvPr id="606" name="Google Shape;606;p37"/>
          <p:cNvSpPr txBox="1"/>
          <p:nvPr/>
        </p:nvSpPr>
        <p:spPr>
          <a:xfrm>
            <a:off x="189522" y="6211670"/>
            <a:ext cx="444410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Frequentist: where did I leave my cell phone?</a:t>
            </a:r>
            <a:endParaRPr/>
          </a:p>
        </p:txBody>
      </p:sp>
      <p:sp>
        <p:nvSpPr>
          <p:cNvPr id="607" name="Google Shape;607;p37"/>
          <p:cNvSpPr txBox="1"/>
          <p:nvPr/>
        </p:nvSpPr>
        <p:spPr>
          <a:xfrm>
            <a:off x="5965825" y="6211669"/>
            <a:ext cx="435829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Bayesian: based on where I think I </a:t>
            </a:r>
            <a:r>
              <a:rPr b="1" lang="en-US" sz="1800">
                <a:solidFill>
                  <a:srgbClr val="FF0000"/>
                </a:solidFill>
                <a:latin typeface="Calibri"/>
                <a:ea typeface="Calibri"/>
                <a:cs typeface="Calibri"/>
                <a:sym typeface="Calibri"/>
              </a:rPr>
              <a:t>last left </a:t>
            </a:r>
            <a:r>
              <a:rPr lang="en-US" sz="1800">
                <a:solidFill>
                  <a:schemeClr val="dk1"/>
                </a:solidFill>
                <a:latin typeface="Calibri"/>
                <a:ea typeface="Calibri"/>
                <a:cs typeface="Calibri"/>
                <a:sym typeface="Calibri"/>
              </a:rPr>
              <a:t>my phone where is it</a:t>
            </a:r>
            <a:endParaRPr/>
          </a:p>
        </p:txBody>
      </p:sp>
      <p:sp>
        <p:nvSpPr>
          <p:cNvPr id="608" name="Google Shape;608;p37"/>
          <p:cNvSpPr/>
          <p:nvPr/>
        </p:nvSpPr>
        <p:spPr>
          <a:xfrm>
            <a:off x="7592497" y="2484620"/>
            <a:ext cx="763929" cy="648182"/>
          </a:xfrm>
          <a:prstGeom prst="ellipse">
            <a:avLst/>
          </a:prstGeom>
          <a:solidFill>
            <a:srgbClr val="FF0000">
              <a:alpha val="46666"/>
            </a:srgbClr>
          </a:solidFill>
          <a:ln cap="flat" cmpd="sng" w="57150">
            <a:solidFill>
              <a:srgbClr val="FF0000">
                <a:alpha val="46666"/>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09" name="Google Shape;609;p37"/>
          <p:cNvPicPr preferRelativeResize="0"/>
          <p:nvPr/>
        </p:nvPicPr>
        <p:blipFill rotWithShape="1">
          <a:blip r:embed="rId4">
            <a:alphaModFix/>
          </a:blip>
          <a:srcRect b="10702" l="0" r="0" t="1"/>
          <a:stretch/>
        </p:blipFill>
        <p:spPr>
          <a:xfrm>
            <a:off x="3365049" y="5123650"/>
            <a:ext cx="794731" cy="376339"/>
          </a:xfrm>
          <a:prstGeom prst="rect">
            <a:avLst/>
          </a:prstGeom>
          <a:noFill/>
          <a:ln>
            <a:noFill/>
          </a:ln>
        </p:spPr>
      </p:pic>
      <p:pic>
        <p:nvPicPr>
          <p:cNvPr id="610" name="Google Shape;610;p37"/>
          <p:cNvPicPr preferRelativeResize="0"/>
          <p:nvPr/>
        </p:nvPicPr>
        <p:blipFill rotWithShape="1">
          <a:blip r:embed="rId4">
            <a:alphaModFix/>
          </a:blip>
          <a:srcRect b="10702" l="0" r="0" t="1"/>
          <a:stretch/>
        </p:blipFill>
        <p:spPr>
          <a:xfrm>
            <a:off x="9154320" y="5123650"/>
            <a:ext cx="794731" cy="376339"/>
          </a:xfrm>
          <a:prstGeom prst="rect">
            <a:avLst/>
          </a:prstGeom>
          <a:noFill/>
          <a:ln>
            <a:noFill/>
          </a:ln>
        </p:spPr>
      </p:pic>
      <p:sp>
        <p:nvSpPr>
          <p:cNvPr id="611" name="Google Shape;611;p37"/>
          <p:cNvSpPr/>
          <p:nvPr/>
        </p:nvSpPr>
        <p:spPr>
          <a:xfrm rot="10800000">
            <a:off x="379211" y="2346509"/>
            <a:ext cx="3780569" cy="3043359"/>
          </a:xfrm>
          <a:prstGeom prst="triangle">
            <a:avLst>
              <a:gd fmla="val 100000" name="adj"/>
            </a:avLst>
          </a:prstGeom>
          <a:solidFill>
            <a:schemeClr val="accent1">
              <a:alpha val="50980"/>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12" name="Google Shape;612;p37"/>
          <p:cNvPicPr preferRelativeResize="0"/>
          <p:nvPr/>
        </p:nvPicPr>
        <p:blipFill rotWithShape="1">
          <a:blip r:embed="rId5">
            <a:alphaModFix/>
          </a:blip>
          <a:srcRect b="0" l="0" r="0" t="0"/>
          <a:stretch/>
        </p:blipFill>
        <p:spPr>
          <a:xfrm>
            <a:off x="10197270" y="51590"/>
            <a:ext cx="1772207" cy="24330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38"/>
          <p:cNvSpPr txBox="1"/>
          <p:nvPr>
            <p:ph type="title"/>
          </p:nvPr>
        </p:nvSpPr>
        <p:spPr>
          <a:xfrm>
            <a:off x="-1" y="0"/>
            <a:ext cx="4715692"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Bayesian view</a:t>
            </a:r>
            <a:br>
              <a:rPr b="0" i="0" lang="en-US" sz="44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full disclosure: </a:t>
            </a:r>
            <a:r>
              <a:rPr b="0" i="0" lang="en-US" sz="1600" u="sng" cap="none" strike="noStrike">
                <a:solidFill>
                  <a:schemeClr val="dk1"/>
                </a:solidFill>
                <a:latin typeface="Calibri"/>
                <a:ea typeface="Calibri"/>
                <a:cs typeface="Calibri"/>
                <a:sym typeface="Calibri"/>
              </a:rPr>
              <a:t>I am not a Bayesian</a:t>
            </a:r>
            <a:r>
              <a:rPr b="0" i="0" lang="en-US" sz="1600" u="none" cap="none" strike="noStrike">
                <a:solidFill>
                  <a:schemeClr val="dk1"/>
                </a:solidFill>
                <a:latin typeface="Calibri"/>
                <a:ea typeface="Calibri"/>
                <a:cs typeface="Calibri"/>
                <a:sym typeface="Calibri"/>
              </a:rPr>
              <a:t> (or at least not intentionally)</a:t>
            </a:r>
            <a:endParaRPr b="0" i="0" sz="4400" u="none" cap="none" strike="noStrike">
              <a:solidFill>
                <a:schemeClr val="dk1"/>
              </a:solidFill>
              <a:latin typeface="Calibri"/>
              <a:ea typeface="Calibri"/>
              <a:cs typeface="Calibri"/>
              <a:sym typeface="Calibri"/>
            </a:endParaRPr>
          </a:p>
        </p:txBody>
      </p:sp>
      <p:sp>
        <p:nvSpPr>
          <p:cNvPr id="618" name="Google Shape;618;p38"/>
          <p:cNvSpPr txBox="1"/>
          <p:nvPr>
            <p:ph idx="1" type="body"/>
          </p:nvPr>
        </p:nvSpPr>
        <p:spPr>
          <a:xfrm>
            <a:off x="603068" y="1903124"/>
            <a:ext cx="10515600" cy="5032375"/>
          </a:xfrm>
          <a:prstGeom prst="rect">
            <a:avLst/>
          </a:prstGeom>
          <a:blipFill rotWithShape="1">
            <a:blip r:embed="rId3">
              <a:alphaModFix/>
            </a:blip>
            <a:stretch>
              <a:fillRect b="0" l="-964" r="0" t="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conversionxl.com/wp-content/uploads/2015/08/frequentists_vs_bayesians-281x426-1.jpg" id="619" name="Google Shape;619;p38"/>
          <p:cNvPicPr preferRelativeResize="0"/>
          <p:nvPr/>
        </p:nvPicPr>
        <p:blipFill rotWithShape="1">
          <a:blip r:embed="rId4">
            <a:alphaModFix/>
          </a:blip>
          <a:srcRect b="0" l="0" r="0" t="0"/>
          <a:stretch/>
        </p:blipFill>
        <p:spPr>
          <a:xfrm>
            <a:off x="8368145" y="1328517"/>
            <a:ext cx="3492605" cy="5299590"/>
          </a:xfrm>
          <a:prstGeom prst="rect">
            <a:avLst/>
          </a:prstGeom>
          <a:noFill/>
          <a:ln>
            <a:noFill/>
          </a:ln>
        </p:spPr>
      </p:pic>
      <p:sp>
        <p:nvSpPr>
          <p:cNvPr id="620" name="Google Shape;620;p38"/>
          <p:cNvSpPr txBox="1"/>
          <p:nvPr/>
        </p:nvSpPr>
        <p:spPr>
          <a:xfrm>
            <a:off x="3135085" y="1325563"/>
            <a:ext cx="3582839" cy="100495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21" name="Google Shape;621;p38"/>
          <p:cNvSpPr txBox="1"/>
          <p:nvPr/>
        </p:nvSpPr>
        <p:spPr>
          <a:xfrm>
            <a:off x="8187280" y="293449"/>
            <a:ext cx="40918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Bayesians also think they’re really funny…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LinReg from a Bayesian perspective</a:t>
            </a:r>
            <a:endParaRPr/>
          </a:p>
        </p:txBody>
      </p:sp>
      <p:sp>
        <p:nvSpPr>
          <p:cNvPr id="627" name="Google Shape;627;p39"/>
          <p:cNvSpPr txBox="1"/>
          <p:nvPr>
            <p:ph idx="1" type="body"/>
          </p:nvPr>
        </p:nvSpPr>
        <p:spPr>
          <a:xfrm>
            <a:off x="0" y="1825625"/>
            <a:ext cx="10515600" cy="5032375"/>
          </a:xfrm>
          <a:prstGeom prst="rect">
            <a:avLst/>
          </a:prstGeom>
          <a:blipFill rotWithShape="1">
            <a:blip r:embed="rId3">
              <a:alphaModFix/>
            </a:blip>
            <a:stretch>
              <a:fillRect b="0" l="-1042" r="0" t="-1936"/>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628" name="Google Shape;628;p39"/>
          <p:cNvSpPr/>
          <p:nvPr/>
        </p:nvSpPr>
        <p:spPr>
          <a:xfrm rot="5400000">
            <a:off x="5981699" y="5302830"/>
            <a:ext cx="284019" cy="1911928"/>
          </a:xfrm>
          <a:prstGeom prst="rightBrace">
            <a:avLst>
              <a:gd fmla="val 8333" name="adj1"/>
              <a:gd fmla="val 49254" name="adj2"/>
            </a:avLst>
          </a:prstGeom>
          <a:noFill/>
          <a:ln cap="flat" cmpd="sng" w="317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39"/>
          <p:cNvSpPr txBox="1"/>
          <p:nvPr/>
        </p:nvSpPr>
        <p:spPr>
          <a:xfrm>
            <a:off x="5403273" y="6497780"/>
            <a:ext cx="152721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Least squares!</a:t>
            </a:r>
            <a:endParaRPr/>
          </a:p>
        </p:txBody>
      </p:sp>
      <p:sp>
        <p:nvSpPr>
          <p:cNvPr id="630" name="Google Shape;630;p39"/>
          <p:cNvSpPr txBox="1"/>
          <p:nvPr/>
        </p:nvSpPr>
        <p:spPr>
          <a:xfrm>
            <a:off x="9109363" y="2907566"/>
            <a:ext cx="2812473" cy="923330"/>
          </a:xfrm>
          <a:prstGeom prst="rect">
            <a:avLst/>
          </a:prstGeom>
          <a:blipFill rotWithShape="1">
            <a:blip r:embed="rId4">
              <a:alphaModFix/>
            </a:blip>
            <a:stretch>
              <a:fillRect b="-9933" l="-1731" r="0" t="-39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How is this helpful</a:t>
            </a:r>
            <a:endParaRPr/>
          </a:p>
        </p:txBody>
      </p:sp>
      <p:sp>
        <p:nvSpPr>
          <p:cNvPr id="636" name="Google Shape;636;p40"/>
          <p:cNvSpPr txBox="1"/>
          <p:nvPr>
            <p:ph idx="1" type="body"/>
          </p:nvPr>
        </p:nvSpPr>
        <p:spPr>
          <a:xfrm>
            <a:off x="838200" y="1825625"/>
            <a:ext cx="10515600" cy="4351338"/>
          </a:xfrm>
          <a:prstGeom prst="rect">
            <a:avLst/>
          </a:prstGeom>
          <a:blipFill rotWithShape="1">
            <a:blip r:embed="rId3">
              <a:alphaModFix/>
            </a:blip>
            <a:stretch>
              <a:fillRect b="0" l="-1042" r="0" t="-224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637" name="Google Shape;637;p40"/>
          <p:cNvSpPr txBox="1"/>
          <p:nvPr/>
        </p:nvSpPr>
        <p:spPr>
          <a:xfrm>
            <a:off x="7148943" y="6625"/>
            <a:ext cx="5153889"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Since all models are wrong the scientist cannot obtain a "correct" one by excessive elaboration. On the contrary following William of Occam he should seek an economical description of natural phenomena. Just as the ability to devise simple but evocative models is the signature of the great scientist so overelaboration and overparameterization is often the mark of mediocrity. – George Box</a:t>
            </a:r>
            <a:endParaRPr/>
          </a:p>
        </p:txBody>
      </p:sp>
      <p:pic>
        <p:nvPicPr>
          <p:cNvPr descr="http://asq.org/img/about/boxg.gif" id="638" name="Google Shape;638;p40"/>
          <p:cNvPicPr preferRelativeResize="0"/>
          <p:nvPr/>
        </p:nvPicPr>
        <p:blipFill rotWithShape="1">
          <a:blip r:embed="rId4">
            <a:alphaModFix/>
          </a:blip>
          <a:srcRect b="0" l="0" r="0" t="0"/>
          <a:stretch/>
        </p:blipFill>
        <p:spPr>
          <a:xfrm>
            <a:off x="6053568" y="6625"/>
            <a:ext cx="1095375" cy="1552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pic>
        <p:nvPicPr>
          <p:cNvPr descr="https://qph.is.quoracdn.net/main-qimg-583e319a860c9cc4a187e005fb4b7353?convert_to_webp=true" id="643" name="Google Shape;643;p41"/>
          <p:cNvPicPr preferRelativeResize="0"/>
          <p:nvPr/>
        </p:nvPicPr>
        <p:blipFill rotWithShape="1">
          <a:blip r:embed="rId3">
            <a:alphaModFix/>
          </a:blip>
          <a:srcRect b="0" l="46884" r="-46884" t="0"/>
          <a:stretch/>
        </p:blipFill>
        <p:spPr>
          <a:xfrm>
            <a:off x="8511886" y="15038"/>
            <a:ext cx="6334950" cy="3837710"/>
          </a:xfrm>
          <a:prstGeom prst="rect">
            <a:avLst/>
          </a:prstGeom>
          <a:noFill/>
          <a:ln>
            <a:noFill/>
          </a:ln>
        </p:spPr>
      </p:pic>
      <p:sp>
        <p:nvSpPr>
          <p:cNvPr id="644" name="Google Shape;644;p41"/>
          <p:cNvSpPr txBox="1"/>
          <p:nvPr>
            <p:ph type="title"/>
          </p:nvPr>
        </p:nvSpPr>
        <p:spPr>
          <a:xfrm>
            <a:off x="0" y="0"/>
            <a:ext cx="7372350" cy="118202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Regularization: Ridge Regression</a:t>
            </a:r>
            <a:endParaRPr/>
          </a:p>
        </p:txBody>
      </p:sp>
      <p:sp>
        <p:nvSpPr>
          <p:cNvPr id="645" name="Google Shape;645;p41"/>
          <p:cNvSpPr txBox="1"/>
          <p:nvPr>
            <p:ph idx="1" type="body"/>
          </p:nvPr>
        </p:nvSpPr>
        <p:spPr>
          <a:xfrm>
            <a:off x="-1" y="1014763"/>
            <a:ext cx="10787063" cy="5675971"/>
          </a:xfrm>
          <a:prstGeom prst="rect">
            <a:avLst/>
          </a:prstGeom>
          <a:blipFill rotWithShape="1">
            <a:blip r:embed="rId4">
              <a:alphaModFix/>
            </a:blip>
            <a:stretch>
              <a:fillRect b="0" l="-620" r="0" t="-1715"/>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1" y="84246"/>
            <a:ext cx="9088583" cy="136331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What is supervised learning </a:t>
            </a:r>
            <a:br>
              <a:rPr b="0" i="0" lang="en-US" sz="3959" u="none" cap="none" strike="noStrike">
                <a:solidFill>
                  <a:schemeClr val="dk1"/>
                </a:solidFill>
                <a:latin typeface="Calibri"/>
                <a:ea typeface="Calibri"/>
                <a:cs typeface="Calibri"/>
                <a:sym typeface="Calibri"/>
              </a:rPr>
            </a:br>
            <a:r>
              <a:rPr b="0" i="0" lang="en-US" sz="2430" u="none" cap="none" strike="noStrike">
                <a:solidFill>
                  <a:schemeClr val="dk1"/>
                </a:solidFill>
                <a:latin typeface="Calibri"/>
                <a:ea typeface="Calibri"/>
                <a:cs typeface="Calibri"/>
                <a:sym typeface="Calibri"/>
              </a:rPr>
              <a:t>aka can I can predict the probability that my daughter will make a mess?</a:t>
            </a:r>
            <a:br>
              <a:rPr b="0" i="0" lang="en-US" sz="2430" u="none" cap="none" strike="noStrike">
                <a:solidFill>
                  <a:schemeClr val="dk1"/>
                </a:solidFill>
                <a:latin typeface="Calibri"/>
                <a:ea typeface="Calibri"/>
                <a:cs typeface="Calibri"/>
                <a:sym typeface="Calibri"/>
              </a:rPr>
            </a:br>
            <a:endParaRPr b="0" i="0" sz="2430" u="none" cap="none" strike="noStrike">
              <a:solidFill>
                <a:schemeClr val="dk1"/>
              </a:solidFill>
              <a:latin typeface="Calibri"/>
              <a:ea typeface="Calibri"/>
              <a:cs typeface="Calibri"/>
              <a:sym typeface="Calibri"/>
            </a:endParaRPr>
          </a:p>
        </p:txBody>
      </p:sp>
      <p:sp>
        <p:nvSpPr>
          <p:cNvPr id="104" name="Google Shape;104;p15"/>
          <p:cNvSpPr txBox="1"/>
          <p:nvPr>
            <p:ph idx="1" type="body"/>
          </p:nvPr>
        </p:nvSpPr>
        <p:spPr>
          <a:xfrm>
            <a:off x="352697" y="1916349"/>
            <a:ext cx="11434132" cy="480510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105" name="Google Shape;105;p15"/>
          <p:cNvPicPr preferRelativeResize="0"/>
          <p:nvPr/>
        </p:nvPicPr>
        <p:blipFill rotWithShape="1">
          <a:blip r:embed="rId4">
            <a:alphaModFix/>
          </a:blip>
          <a:srcRect b="0" l="0" r="0" t="0"/>
          <a:stretch/>
        </p:blipFill>
        <p:spPr>
          <a:xfrm>
            <a:off x="9719399" y="1112277"/>
            <a:ext cx="1882528" cy="2510037"/>
          </a:xfrm>
          <a:prstGeom prst="rect">
            <a:avLst/>
          </a:prstGeom>
          <a:noFill/>
          <a:ln>
            <a:noFill/>
          </a:ln>
        </p:spPr>
      </p:pic>
      <p:pic>
        <p:nvPicPr>
          <p:cNvPr id="106" name="Google Shape;106;p15"/>
          <p:cNvPicPr preferRelativeResize="0"/>
          <p:nvPr/>
        </p:nvPicPr>
        <p:blipFill rotWithShape="1">
          <a:blip r:embed="rId5">
            <a:alphaModFix/>
          </a:blip>
          <a:srcRect b="0" l="0" r="0" t="0"/>
          <a:stretch/>
        </p:blipFill>
        <p:spPr>
          <a:xfrm>
            <a:off x="9733550" y="4206801"/>
            <a:ext cx="1885988" cy="2514650"/>
          </a:xfrm>
          <a:prstGeom prst="rect">
            <a:avLst/>
          </a:prstGeom>
          <a:noFill/>
          <a:ln>
            <a:noFill/>
          </a:ln>
        </p:spPr>
      </p:pic>
      <p:sp>
        <p:nvSpPr>
          <p:cNvPr id="107" name="Google Shape;107;p15"/>
          <p:cNvSpPr/>
          <p:nvPr/>
        </p:nvSpPr>
        <p:spPr>
          <a:xfrm>
            <a:off x="1046018" y="2923309"/>
            <a:ext cx="2563091" cy="1801091"/>
          </a:xfrm>
          <a:prstGeom prst="rect">
            <a:avLst/>
          </a:prstGeom>
          <a:solidFill>
            <a:schemeClr val="lt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15"/>
          <p:cNvSpPr/>
          <p:nvPr/>
        </p:nvSpPr>
        <p:spPr>
          <a:xfrm>
            <a:off x="1184563" y="3186545"/>
            <a:ext cx="623455" cy="1537855"/>
          </a:xfrm>
          <a:prstGeom prst="rect">
            <a:avLst/>
          </a:prstGeom>
          <a:solidFill>
            <a:srgbClr val="222A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15"/>
          <p:cNvSpPr/>
          <p:nvPr/>
        </p:nvSpPr>
        <p:spPr>
          <a:xfrm>
            <a:off x="1981794" y="3463636"/>
            <a:ext cx="623455" cy="1260764"/>
          </a:xfrm>
          <a:prstGeom prst="rect">
            <a:avLst/>
          </a:prstGeom>
          <a:solidFill>
            <a:srgbClr val="222A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15"/>
          <p:cNvSpPr/>
          <p:nvPr/>
        </p:nvSpPr>
        <p:spPr>
          <a:xfrm>
            <a:off x="2800401" y="3976254"/>
            <a:ext cx="623455" cy="748145"/>
          </a:xfrm>
          <a:prstGeom prst="rect">
            <a:avLst/>
          </a:prstGeom>
          <a:solidFill>
            <a:srgbClr val="222A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5"/>
          <p:cNvSpPr txBox="1"/>
          <p:nvPr/>
        </p:nvSpPr>
        <p:spPr>
          <a:xfrm>
            <a:off x="658091" y="4627414"/>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0</a:t>
            </a:r>
            <a:endParaRPr/>
          </a:p>
        </p:txBody>
      </p:sp>
      <p:sp>
        <p:nvSpPr>
          <p:cNvPr id="112" name="Google Shape;112;p15"/>
          <p:cNvSpPr txBox="1"/>
          <p:nvPr/>
        </p:nvSpPr>
        <p:spPr>
          <a:xfrm>
            <a:off x="727361" y="2770897"/>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13" name="Google Shape;113;p15"/>
          <p:cNvSpPr txBox="1"/>
          <p:nvPr/>
        </p:nvSpPr>
        <p:spPr>
          <a:xfrm rot="-5400000">
            <a:off x="1224421" y="3819537"/>
            <a:ext cx="5437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pen</a:t>
            </a:r>
            <a:endParaRPr/>
          </a:p>
        </p:txBody>
      </p:sp>
      <p:sp>
        <p:nvSpPr>
          <p:cNvPr id="114" name="Google Shape;114;p15"/>
          <p:cNvSpPr txBox="1"/>
          <p:nvPr/>
        </p:nvSpPr>
        <p:spPr>
          <a:xfrm rot="-5400000">
            <a:off x="1893311" y="3840726"/>
            <a:ext cx="8061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paper</a:t>
            </a:r>
            <a:endParaRPr/>
          </a:p>
        </p:txBody>
      </p:sp>
      <p:sp>
        <p:nvSpPr>
          <p:cNvPr id="115" name="Google Shape;115;p15"/>
          <p:cNvSpPr txBox="1"/>
          <p:nvPr/>
        </p:nvSpPr>
        <p:spPr>
          <a:xfrm rot="-5400000">
            <a:off x="2731511" y="4050276"/>
            <a:ext cx="8061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mb</a:t>
            </a:r>
            <a:endParaRPr sz="1800">
              <a:solidFill>
                <a:schemeClr val="lt1"/>
              </a:solidFill>
              <a:latin typeface="Calibri"/>
              <a:ea typeface="Calibri"/>
              <a:cs typeface="Calibri"/>
              <a:sym typeface="Calibri"/>
            </a:endParaRPr>
          </a:p>
        </p:txBody>
      </p:sp>
      <p:sp>
        <p:nvSpPr>
          <p:cNvPr id="116" name="Google Shape;116;p15"/>
          <p:cNvSpPr/>
          <p:nvPr/>
        </p:nvSpPr>
        <p:spPr>
          <a:xfrm>
            <a:off x="5503718" y="2923309"/>
            <a:ext cx="2563091" cy="1801091"/>
          </a:xfrm>
          <a:prstGeom prst="rect">
            <a:avLst/>
          </a:prstGeom>
          <a:solidFill>
            <a:schemeClr val="lt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15"/>
          <p:cNvSpPr/>
          <p:nvPr/>
        </p:nvSpPr>
        <p:spPr>
          <a:xfrm>
            <a:off x="5642263" y="3831862"/>
            <a:ext cx="623455" cy="892538"/>
          </a:xfrm>
          <a:prstGeom prst="rect">
            <a:avLst/>
          </a:prstGeom>
          <a:solidFill>
            <a:srgbClr val="222A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5"/>
          <p:cNvSpPr/>
          <p:nvPr/>
        </p:nvSpPr>
        <p:spPr>
          <a:xfrm>
            <a:off x="6439494" y="3965210"/>
            <a:ext cx="623455" cy="759189"/>
          </a:xfrm>
          <a:prstGeom prst="rect">
            <a:avLst/>
          </a:prstGeom>
          <a:solidFill>
            <a:srgbClr val="222A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5"/>
          <p:cNvSpPr/>
          <p:nvPr/>
        </p:nvSpPr>
        <p:spPr>
          <a:xfrm>
            <a:off x="7258101" y="3976254"/>
            <a:ext cx="623455" cy="748145"/>
          </a:xfrm>
          <a:prstGeom prst="rect">
            <a:avLst/>
          </a:prstGeom>
          <a:solidFill>
            <a:srgbClr val="222A3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5"/>
          <p:cNvSpPr txBox="1"/>
          <p:nvPr/>
        </p:nvSpPr>
        <p:spPr>
          <a:xfrm>
            <a:off x="5115791" y="4627414"/>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21" name="Google Shape;121;p15"/>
          <p:cNvSpPr txBox="1"/>
          <p:nvPr/>
        </p:nvSpPr>
        <p:spPr>
          <a:xfrm>
            <a:off x="5185061" y="2770897"/>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122" name="Google Shape;122;p15"/>
          <p:cNvSpPr txBox="1"/>
          <p:nvPr/>
        </p:nvSpPr>
        <p:spPr>
          <a:xfrm rot="-5400000">
            <a:off x="5682121" y="4067187"/>
            <a:ext cx="5437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pen</a:t>
            </a:r>
            <a:endParaRPr/>
          </a:p>
        </p:txBody>
      </p:sp>
      <p:sp>
        <p:nvSpPr>
          <p:cNvPr id="123" name="Google Shape;123;p15"/>
          <p:cNvSpPr txBox="1"/>
          <p:nvPr/>
        </p:nvSpPr>
        <p:spPr>
          <a:xfrm rot="-5400000">
            <a:off x="6351011" y="4183626"/>
            <a:ext cx="8061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paper</a:t>
            </a:r>
            <a:endParaRPr/>
          </a:p>
        </p:txBody>
      </p:sp>
      <p:sp>
        <p:nvSpPr>
          <p:cNvPr id="124" name="Google Shape;124;p15"/>
          <p:cNvSpPr txBox="1"/>
          <p:nvPr/>
        </p:nvSpPr>
        <p:spPr>
          <a:xfrm rot="-5400000">
            <a:off x="7189211" y="4050276"/>
            <a:ext cx="8061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mb</a:t>
            </a:r>
            <a:endParaRPr sz="1800">
              <a:solidFill>
                <a:schemeClr val="lt1"/>
              </a:solidFill>
              <a:latin typeface="Calibri"/>
              <a:ea typeface="Calibri"/>
              <a:cs typeface="Calibri"/>
              <a:sym typeface="Calibri"/>
            </a:endParaRPr>
          </a:p>
        </p:txBody>
      </p:sp>
      <p:sp>
        <p:nvSpPr>
          <p:cNvPr id="125" name="Google Shape;125;p15"/>
          <p:cNvSpPr txBox="1"/>
          <p:nvPr/>
        </p:nvSpPr>
        <p:spPr>
          <a:xfrm>
            <a:off x="1985757" y="2599459"/>
            <a:ext cx="67678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Mess</a:t>
            </a:r>
            <a:endParaRPr/>
          </a:p>
        </p:txBody>
      </p:sp>
      <p:sp>
        <p:nvSpPr>
          <p:cNvPr id="126" name="Google Shape;126;p15"/>
          <p:cNvSpPr txBox="1"/>
          <p:nvPr/>
        </p:nvSpPr>
        <p:spPr>
          <a:xfrm>
            <a:off x="6310107" y="2618509"/>
            <a:ext cx="100059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 Mess</a:t>
            </a:r>
            <a:endParaRPr/>
          </a:p>
        </p:txBody>
      </p:sp>
      <p:sp>
        <p:nvSpPr>
          <p:cNvPr id="127" name="Google Shape;127;p15"/>
          <p:cNvSpPr txBox="1"/>
          <p:nvPr/>
        </p:nvSpPr>
        <p:spPr>
          <a:xfrm rot="-5400000">
            <a:off x="352697" y="3622312"/>
            <a:ext cx="1165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Frequency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42"/>
          <p:cNvSpPr txBox="1"/>
          <p:nvPr>
            <p:ph type="title"/>
          </p:nvPr>
        </p:nvSpPr>
        <p:spPr>
          <a:xfrm>
            <a:off x="0" y="0"/>
            <a:ext cx="7129463" cy="118202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Regularization: Ridge Regression</a:t>
            </a:r>
            <a:endParaRPr/>
          </a:p>
        </p:txBody>
      </p:sp>
      <p:sp>
        <p:nvSpPr>
          <p:cNvPr id="651" name="Google Shape;651;p42"/>
          <p:cNvSpPr txBox="1"/>
          <p:nvPr>
            <p:ph idx="1" type="body"/>
          </p:nvPr>
        </p:nvSpPr>
        <p:spPr>
          <a:xfrm>
            <a:off x="-1" y="1014763"/>
            <a:ext cx="10787063" cy="5675971"/>
          </a:xfrm>
          <a:prstGeom prst="rect">
            <a:avLst/>
          </a:prstGeom>
          <a:blipFill rotWithShape="1">
            <a:blip r:embed="rId3">
              <a:alphaModFix/>
            </a:blip>
            <a:stretch>
              <a:fillRect b="0" l="-733" r="0" t="-2038"/>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graphicFrame>
        <p:nvGraphicFramePr>
          <p:cNvPr id="652" name="Google Shape;652;p42"/>
          <p:cNvGraphicFramePr/>
          <p:nvPr/>
        </p:nvGraphicFramePr>
        <p:xfrm>
          <a:off x="8880732" y="66232"/>
          <a:ext cx="3000000" cy="3000000"/>
        </p:xfrm>
        <a:graphic>
          <a:graphicData uri="http://schemas.openxmlformats.org/drawingml/2006/table">
            <a:tbl>
              <a:tblPr bandRow="1" firstRow="1">
                <a:noFill/>
                <a:tableStyleId>{7440D80D-0C22-4023-9FF4-8CB8379D71D0}</a:tableStyleId>
              </a:tblPr>
              <a:tblGrid>
                <a:gridCol w="1079275"/>
                <a:gridCol w="1079275"/>
                <a:gridCol w="1079275"/>
              </a:tblGrid>
              <a:tr h="370850">
                <a:tc>
                  <a:txBody>
                    <a:bodyPr>
                      <a:noAutofit/>
                    </a:bodyPr>
                    <a:lstStyle/>
                    <a:p>
                      <a:pPr indent="0" lvl="0" marL="0" marR="0" rtl="0" algn="l">
                        <a:spcBef>
                          <a:spcPts val="0"/>
                        </a:spcBef>
                        <a:spcAft>
                          <a:spcPts val="0"/>
                        </a:spcAft>
                        <a:buNone/>
                      </a:pPr>
                      <a:r>
                        <a:t/>
                      </a:r>
                      <a:endParaRPr b="0" sz="1800">
                        <a:solidFill>
                          <a:srgbClr val="FF0000"/>
                        </a:solidFill>
                      </a:endParaRPr>
                    </a:p>
                  </a:txBody>
                  <a:tcPr marT="45725" marB="45725" marR="91450" marL="91450"/>
                </a:tc>
                <a:tc>
                  <a:txBody>
                    <a:bodyPr>
                      <a:noAutofit/>
                    </a:bodyPr>
                    <a:lstStyle/>
                    <a:p>
                      <a:pPr indent="0" lvl="0" marL="0" marR="0" rtl="0" algn="l">
                        <a:spcBef>
                          <a:spcPts val="0"/>
                        </a:spcBef>
                        <a:spcAft>
                          <a:spcPts val="0"/>
                        </a:spcAft>
                        <a:buNone/>
                      </a:pPr>
                      <a:r>
                        <a:rPr b="0" lang="en-US" sz="1800">
                          <a:solidFill>
                            <a:srgbClr val="FF0000"/>
                          </a:solidFill>
                        </a:rPr>
                        <a:t>Spectra 1</a:t>
                      </a:r>
                      <a:endParaRPr/>
                    </a:p>
                  </a:txBody>
                  <a:tcPr marT="45725" marB="45725" marR="91450" marL="91450"/>
                </a:tc>
                <a:tc>
                  <a:txBody>
                    <a:bodyPr>
                      <a:noAutofit/>
                    </a:bodyPr>
                    <a:lstStyle/>
                    <a:p>
                      <a:pPr indent="0" lvl="0" marL="0" marR="0" rtl="0" algn="l">
                        <a:spcBef>
                          <a:spcPts val="0"/>
                        </a:spcBef>
                        <a:spcAft>
                          <a:spcPts val="0"/>
                        </a:spcAft>
                        <a:buNone/>
                      </a:pPr>
                      <a:r>
                        <a:rPr b="0" lang="en-US" sz="1800">
                          <a:solidFill>
                            <a:srgbClr val="0070C0"/>
                          </a:solidFill>
                        </a:rPr>
                        <a:t>Spectra 2</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Kidney</a:t>
                      </a:r>
                      <a:endParaRPr/>
                    </a:p>
                  </a:txBody>
                  <a:tcPr marT="45725" marB="45725" marR="91450" marL="91450"/>
                </a:tc>
                <a:tc>
                  <a:txBody>
                    <a:bodyPr>
                      <a:noAutofit/>
                    </a:bodyPr>
                    <a:lstStyle/>
                    <a:p>
                      <a:pPr indent="0" lvl="0" marL="0" marR="0" rtl="0" algn="l">
                        <a:spcBef>
                          <a:spcPts val="0"/>
                        </a:spcBef>
                        <a:spcAft>
                          <a:spcPts val="0"/>
                        </a:spcAft>
                        <a:buNone/>
                      </a:pPr>
                      <a:r>
                        <a:rPr lang="en-US" sz="1800"/>
                        <a:t>0.8</a:t>
                      </a:r>
                      <a:endParaRPr/>
                    </a:p>
                  </a:txBody>
                  <a:tcPr marT="45725" marB="45725" marR="91450" marL="91450"/>
                </a:tc>
                <a:tc>
                  <a:txBody>
                    <a:bodyPr>
                      <a:noAutofit/>
                    </a:bodyPr>
                    <a:lstStyle/>
                    <a:p>
                      <a:pPr indent="0" lvl="0" marL="0" marR="0" rtl="0" algn="l">
                        <a:spcBef>
                          <a:spcPts val="0"/>
                        </a:spcBef>
                        <a:spcAft>
                          <a:spcPts val="0"/>
                        </a:spcAft>
                        <a:buNone/>
                      </a:pPr>
                      <a:r>
                        <a:rPr lang="en-US" sz="1800"/>
                        <a:t>0.6</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Tissue</a:t>
                      </a:r>
                      <a:endParaRPr/>
                    </a:p>
                  </a:txBody>
                  <a:tcPr marT="45725" marB="45725" marR="91450" marL="91450"/>
                </a:tc>
                <a:tc>
                  <a:txBody>
                    <a:bodyPr>
                      <a:noAutofit/>
                    </a:bodyPr>
                    <a:lstStyle/>
                    <a:p>
                      <a:pPr indent="0" lvl="0" marL="0" marR="0" rtl="0" algn="l">
                        <a:spcBef>
                          <a:spcPts val="0"/>
                        </a:spcBef>
                        <a:spcAft>
                          <a:spcPts val="0"/>
                        </a:spcAft>
                        <a:buNone/>
                      </a:pPr>
                      <a:r>
                        <a:rPr lang="en-US" sz="1800"/>
                        <a:t>0.17</a:t>
                      </a:r>
                      <a:endParaRPr/>
                    </a:p>
                  </a:txBody>
                  <a:tcPr marT="45725" marB="45725" marR="91450" marL="91450"/>
                </a:tc>
                <a:tc>
                  <a:txBody>
                    <a:bodyPr>
                      <a:noAutofit/>
                    </a:bodyPr>
                    <a:lstStyle/>
                    <a:p>
                      <a:pPr indent="0" lvl="0" marL="0" marR="0" rtl="0" algn="l">
                        <a:spcBef>
                          <a:spcPts val="0"/>
                        </a:spcBef>
                        <a:spcAft>
                          <a:spcPts val="0"/>
                        </a:spcAft>
                        <a:buNone/>
                      </a:pPr>
                      <a:r>
                        <a:rPr lang="en-US" sz="1800"/>
                        <a:t>0.25</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Clamp</a:t>
                      </a:r>
                      <a:endParaRPr/>
                    </a:p>
                  </a:txBody>
                  <a:tcPr marT="45725" marB="45725" marR="91450" marL="91450"/>
                </a:tc>
                <a:tc>
                  <a:txBody>
                    <a:bodyPr>
                      <a:noAutofit/>
                    </a:bodyPr>
                    <a:lstStyle/>
                    <a:p>
                      <a:pPr indent="0" lvl="0" marL="0" marR="0" rtl="0" algn="l">
                        <a:spcBef>
                          <a:spcPts val="0"/>
                        </a:spcBef>
                        <a:spcAft>
                          <a:spcPts val="0"/>
                        </a:spcAft>
                        <a:buNone/>
                      </a:pPr>
                      <a:r>
                        <a:rPr lang="en-US" sz="1800"/>
                        <a:t>0.03</a:t>
                      </a:r>
                      <a:endParaRPr/>
                    </a:p>
                  </a:txBody>
                  <a:tcPr marT="45725" marB="45725" marR="91450" marL="91450"/>
                </a:tc>
                <a:tc>
                  <a:txBody>
                    <a:bodyPr>
                      <a:noAutofit/>
                    </a:bodyPr>
                    <a:lstStyle/>
                    <a:p>
                      <a:pPr indent="0" lvl="0" marL="0" marR="0" rtl="0" algn="l">
                        <a:spcBef>
                          <a:spcPts val="0"/>
                        </a:spcBef>
                        <a:spcAft>
                          <a:spcPts val="0"/>
                        </a:spcAft>
                        <a:buNone/>
                      </a:pPr>
                      <a:r>
                        <a:rPr lang="en-US" sz="1800"/>
                        <a:t>-0.04</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Fat</a:t>
                      </a:r>
                      <a:endParaRPr/>
                    </a:p>
                  </a:txBody>
                  <a:tcPr marT="45725" marB="45725" marR="91450" marL="91450"/>
                </a:tc>
                <a:tc>
                  <a:txBody>
                    <a:bodyPr>
                      <a:noAutofit/>
                    </a:bodyPr>
                    <a:lstStyle/>
                    <a:p>
                      <a:pPr indent="0" lvl="0" marL="0" marR="0" rtl="0" algn="l">
                        <a:spcBef>
                          <a:spcPts val="0"/>
                        </a:spcBef>
                        <a:spcAft>
                          <a:spcPts val="0"/>
                        </a:spcAft>
                        <a:buNone/>
                      </a:pPr>
                      <a:r>
                        <a:rPr lang="en-US" sz="1800"/>
                        <a:t>-0.08</a:t>
                      </a:r>
                      <a:endParaRPr/>
                    </a:p>
                  </a:txBody>
                  <a:tcPr marT="45725" marB="45725" marR="91450" marL="91450"/>
                </a:tc>
                <a:tc>
                  <a:txBody>
                    <a:bodyPr>
                      <a:noAutofit/>
                    </a:bodyPr>
                    <a:lstStyle/>
                    <a:p>
                      <a:pPr indent="0" lvl="0" marL="0" marR="0" rtl="0" algn="l">
                        <a:spcBef>
                          <a:spcPts val="0"/>
                        </a:spcBef>
                        <a:spcAft>
                          <a:spcPts val="0"/>
                        </a:spcAft>
                        <a:buNone/>
                      </a:pPr>
                      <a:r>
                        <a:rPr lang="en-US" sz="1800"/>
                        <a:t>0.01</a:t>
                      </a:r>
                      <a:endParaRPr/>
                    </a:p>
                  </a:txBody>
                  <a:tcPr marT="45725" marB="45725" marR="91450" marL="91450"/>
                </a:tc>
              </a:tr>
              <a:tr h="370850">
                <a:tc>
                  <a:txBody>
                    <a:bodyPr>
                      <a:noAutofit/>
                    </a:bodyPr>
                    <a:lstStyle/>
                    <a:p>
                      <a:pPr indent="0" lvl="0" marL="0" marR="0" rtl="0" algn="l">
                        <a:spcBef>
                          <a:spcPts val="0"/>
                        </a:spcBef>
                        <a:spcAft>
                          <a:spcPts val="0"/>
                        </a:spcAft>
                        <a:buNone/>
                      </a:pPr>
                      <a:r>
                        <a:rPr lang="en-US" sz="1800"/>
                        <a:t>Cloth</a:t>
                      </a:r>
                      <a:endParaRPr/>
                    </a:p>
                  </a:txBody>
                  <a:tcPr marT="45725" marB="45725" marR="91450" marL="91450"/>
                </a:tc>
                <a:tc>
                  <a:txBody>
                    <a:bodyPr>
                      <a:noAutofit/>
                    </a:bodyPr>
                    <a:lstStyle/>
                    <a:p>
                      <a:pPr indent="0" lvl="0" marL="0" marR="0" rtl="0" algn="l">
                        <a:spcBef>
                          <a:spcPts val="0"/>
                        </a:spcBef>
                        <a:spcAft>
                          <a:spcPts val="0"/>
                        </a:spcAft>
                        <a:buNone/>
                      </a:pPr>
                      <a:r>
                        <a:rPr lang="en-US" sz="1800"/>
                        <a:t>-0.002</a:t>
                      </a:r>
                      <a:endParaRPr/>
                    </a:p>
                  </a:txBody>
                  <a:tcPr marT="45725" marB="45725" marR="91450" marL="91450"/>
                </a:tc>
                <a:tc>
                  <a:txBody>
                    <a:bodyPr>
                      <a:noAutofit/>
                    </a:bodyPr>
                    <a:lstStyle/>
                    <a:p>
                      <a:pPr indent="0" lvl="0" marL="0" marR="0" rtl="0" algn="l">
                        <a:spcBef>
                          <a:spcPts val="0"/>
                        </a:spcBef>
                        <a:spcAft>
                          <a:spcPts val="0"/>
                        </a:spcAft>
                        <a:buNone/>
                      </a:pPr>
                      <a:r>
                        <a:rPr lang="en-US" sz="1800"/>
                        <a:t>0.03</a:t>
                      </a:r>
                      <a:endParaRPr/>
                    </a:p>
                  </a:txBody>
                  <a:tcPr marT="45725" marB="45725" marR="91450" marL="91450"/>
                </a:tc>
              </a:tr>
            </a:tbl>
          </a:graphicData>
        </a:graphic>
      </p:graphicFrame>
      <p:sp>
        <p:nvSpPr>
          <p:cNvPr id="653" name="Google Shape;653;p42"/>
          <p:cNvSpPr txBox="1"/>
          <p:nvPr/>
        </p:nvSpPr>
        <p:spPr>
          <a:xfrm rot="-5400000">
            <a:off x="7619873" y="1031493"/>
            <a:ext cx="215238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Coefficient Estimates</a:t>
            </a:r>
            <a:endParaRPr/>
          </a:p>
        </p:txBody>
      </p:sp>
      <p:pic>
        <p:nvPicPr>
          <p:cNvPr id="654" name="Google Shape;654;p42"/>
          <p:cNvPicPr preferRelativeResize="0"/>
          <p:nvPr/>
        </p:nvPicPr>
        <p:blipFill rotWithShape="1">
          <a:blip r:embed="rId4">
            <a:alphaModFix/>
          </a:blip>
          <a:srcRect b="0" l="0" r="0" t="0"/>
          <a:stretch/>
        </p:blipFill>
        <p:spPr>
          <a:xfrm>
            <a:off x="8873897" y="2176516"/>
            <a:ext cx="3455755" cy="29158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43"/>
          <p:cNvSpPr txBox="1"/>
          <p:nvPr>
            <p:ph type="title"/>
          </p:nvPr>
        </p:nvSpPr>
        <p:spPr>
          <a:xfrm>
            <a:off x="802636"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How does this impact coefficient estimates?</a:t>
            </a:r>
            <a:endParaRPr/>
          </a:p>
        </p:txBody>
      </p:sp>
      <p:sp>
        <p:nvSpPr>
          <p:cNvPr id="660" name="Google Shape;660;p43"/>
          <p:cNvSpPr/>
          <p:nvPr/>
        </p:nvSpPr>
        <p:spPr>
          <a:xfrm>
            <a:off x="4516582" y="5960704"/>
            <a:ext cx="3087709" cy="809473"/>
          </a:xfrm>
          <a:prstGeom prst="rightArrow">
            <a:avLst>
              <a:gd fmla="val 50000" name="adj1"/>
              <a:gd fmla="val 50000" name="adj2"/>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661" name="Google Shape;661;p43"/>
          <p:cNvPicPr preferRelativeResize="0"/>
          <p:nvPr/>
        </p:nvPicPr>
        <p:blipFill rotWithShape="1">
          <a:blip r:embed="rId4">
            <a:alphaModFix/>
          </a:blip>
          <a:srcRect b="0" l="0" r="0" t="0"/>
          <a:stretch/>
        </p:blipFill>
        <p:spPr>
          <a:xfrm>
            <a:off x="2299854" y="1226403"/>
            <a:ext cx="7248014" cy="49655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Mapped to the HSI image</a:t>
            </a:r>
            <a:endParaRPr/>
          </a:p>
        </p:txBody>
      </p:sp>
      <p:pic>
        <p:nvPicPr>
          <p:cNvPr id="667" name="Google Shape;667;p44"/>
          <p:cNvPicPr preferRelativeResize="0"/>
          <p:nvPr/>
        </p:nvPicPr>
        <p:blipFill rotWithShape="1">
          <a:blip r:embed="rId3">
            <a:alphaModFix/>
          </a:blip>
          <a:srcRect b="0" l="0" r="0" t="0"/>
          <a:stretch/>
        </p:blipFill>
        <p:spPr>
          <a:xfrm>
            <a:off x="5668720" y="1972100"/>
            <a:ext cx="7031673" cy="4506675"/>
          </a:xfrm>
          <a:prstGeom prst="rect">
            <a:avLst/>
          </a:prstGeom>
          <a:noFill/>
          <a:ln>
            <a:noFill/>
          </a:ln>
        </p:spPr>
      </p:pic>
      <p:pic>
        <p:nvPicPr>
          <p:cNvPr id="668" name="Google Shape;668;p44"/>
          <p:cNvPicPr preferRelativeResize="0"/>
          <p:nvPr/>
        </p:nvPicPr>
        <p:blipFill rotWithShape="1">
          <a:blip r:embed="rId4">
            <a:alphaModFix/>
          </a:blip>
          <a:srcRect b="0" l="0" r="0" t="0"/>
          <a:stretch/>
        </p:blipFill>
        <p:spPr>
          <a:xfrm>
            <a:off x="-403854" y="1947409"/>
            <a:ext cx="6949006" cy="4453692"/>
          </a:xfrm>
          <a:prstGeom prst="rect">
            <a:avLst/>
          </a:prstGeom>
          <a:noFill/>
          <a:ln>
            <a:noFill/>
          </a:ln>
        </p:spPr>
      </p:pic>
      <p:sp>
        <p:nvSpPr>
          <p:cNvPr id="669" name="Google Shape;669;p44"/>
          <p:cNvSpPr txBox="1"/>
          <p:nvPr/>
        </p:nvSpPr>
        <p:spPr>
          <a:xfrm>
            <a:off x="2271252" y="1578077"/>
            <a:ext cx="20952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Standard Regression</a:t>
            </a:r>
            <a:endParaRPr/>
          </a:p>
        </p:txBody>
      </p:sp>
      <p:sp>
        <p:nvSpPr>
          <p:cNvPr id="670" name="Google Shape;670;p44"/>
          <p:cNvSpPr txBox="1"/>
          <p:nvPr/>
        </p:nvSpPr>
        <p:spPr>
          <a:xfrm>
            <a:off x="8122089" y="1602768"/>
            <a:ext cx="177388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Ridge Regression</a:t>
            </a:r>
            <a:endParaRPr/>
          </a:p>
        </p:txBody>
      </p:sp>
      <p:sp>
        <p:nvSpPr>
          <p:cNvPr id="671" name="Google Shape;671;p44"/>
          <p:cNvSpPr/>
          <p:nvPr/>
        </p:nvSpPr>
        <p:spPr>
          <a:xfrm>
            <a:off x="88493" y="1578077"/>
            <a:ext cx="6032090" cy="4823024"/>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p44"/>
          <p:cNvSpPr/>
          <p:nvPr/>
        </p:nvSpPr>
        <p:spPr>
          <a:xfrm>
            <a:off x="6124268" y="1578077"/>
            <a:ext cx="6032090" cy="4823024"/>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What does Bayes think of this?</a:t>
            </a:r>
            <a:endParaRPr/>
          </a:p>
        </p:txBody>
      </p:sp>
      <p:sp>
        <p:nvSpPr>
          <p:cNvPr id="678" name="Google Shape;678;p45"/>
          <p:cNvSpPr txBox="1"/>
          <p:nvPr>
            <p:ph idx="1" type="body"/>
          </p:nvPr>
        </p:nvSpPr>
        <p:spPr>
          <a:xfrm>
            <a:off x="838200" y="1825624"/>
            <a:ext cx="10515600" cy="5032375"/>
          </a:xfrm>
          <a:prstGeom prst="rect">
            <a:avLst/>
          </a:prstGeom>
          <a:blipFill rotWithShape="1">
            <a:blip r:embed="rId3">
              <a:alphaModFix/>
            </a:blip>
            <a:stretch>
              <a:fillRect b="0" l="-1042" r="0" t="-1936"/>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s://s-media-cache-ak0.pinimg.com/736x/dd/98/a9/dd98a9a89c10a88b9e3dd52cce6f12b2.jpg" id="679" name="Google Shape;679;p45"/>
          <p:cNvPicPr preferRelativeResize="0"/>
          <p:nvPr/>
        </p:nvPicPr>
        <p:blipFill rotWithShape="1">
          <a:blip r:embed="rId4">
            <a:alphaModFix/>
          </a:blip>
          <a:srcRect b="0" l="0" r="0" t="0"/>
          <a:stretch/>
        </p:blipFill>
        <p:spPr>
          <a:xfrm>
            <a:off x="9943303" y="182562"/>
            <a:ext cx="2248697" cy="16906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pic>
        <p:nvPicPr>
          <p:cNvPr descr="https://qph.is.quoracdn.net/main-qimg-583e319a860c9cc4a187e005fb4b7353?convert_to_webp=true" id="684" name="Google Shape;684;p46"/>
          <p:cNvPicPr preferRelativeResize="0"/>
          <p:nvPr/>
        </p:nvPicPr>
        <p:blipFill rotWithShape="1">
          <a:blip r:embed="rId3">
            <a:alphaModFix/>
          </a:blip>
          <a:srcRect b="0" l="-56949" r="54167" t="0"/>
          <a:stretch/>
        </p:blipFill>
        <p:spPr>
          <a:xfrm>
            <a:off x="5621142" y="3211552"/>
            <a:ext cx="5897110" cy="3479180"/>
          </a:xfrm>
          <a:prstGeom prst="rect">
            <a:avLst/>
          </a:prstGeom>
          <a:noFill/>
          <a:ln>
            <a:noFill/>
          </a:ln>
        </p:spPr>
      </p:pic>
      <p:sp>
        <p:nvSpPr>
          <p:cNvPr id="685" name="Google Shape;68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Sparsity constraints – Feature Selection</a:t>
            </a:r>
            <a:endParaRPr/>
          </a:p>
        </p:txBody>
      </p:sp>
      <p:sp>
        <p:nvSpPr>
          <p:cNvPr id="686" name="Google Shape;686;p46"/>
          <p:cNvSpPr txBox="1"/>
          <p:nvPr>
            <p:ph idx="1" type="body"/>
          </p:nvPr>
        </p:nvSpPr>
        <p:spPr>
          <a:xfrm>
            <a:off x="838200" y="1825624"/>
            <a:ext cx="10515600" cy="5032375"/>
          </a:xfrm>
          <a:prstGeom prst="rect">
            <a:avLst/>
          </a:prstGeom>
          <a:blipFill rotWithShape="1">
            <a:blip r:embed="rId4">
              <a:alphaModFix/>
            </a:blip>
            <a:stretch>
              <a:fillRect b="0" l="-1042" r="0" t="-3147"/>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statweb.stanford.edu/%7Etibs/roping32.jpg" id="687" name="Google Shape;687;p46"/>
          <p:cNvPicPr preferRelativeResize="0"/>
          <p:nvPr/>
        </p:nvPicPr>
        <p:blipFill rotWithShape="1">
          <a:blip r:embed="rId5">
            <a:alphaModFix/>
          </a:blip>
          <a:srcRect b="0" l="0" r="0" t="0"/>
          <a:stretch/>
        </p:blipFill>
        <p:spPr>
          <a:xfrm>
            <a:off x="10558462" y="20251"/>
            <a:ext cx="1590675" cy="2381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Coming back HSI</a:t>
            </a:r>
            <a:endParaRPr/>
          </a:p>
        </p:txBody>
      </p:sp>
      <p:pic>
        <p:nvPicPr>
          <p:cNvPr id="693" name="Google Shape;693;p47"/>
          <p:cNvPicPr preferRelativeResize="0"/>
          <p:nvPr/>
        </p:nvPicPr>
        <p:blipFill rotWithShape="1">
          <a:blip r:embed="rId3">
            <a:alphaModFix/>
          </a:blip>
          <a:srcRect b="0" l="0" r="0" t="0"/>
          <a:stretch/>
        </p:blipFill>
        <p:spPr>
          <a:xfrm>
            <a:off x="5631737" y="1947408"/>
            <a:ext cx="6992464" cy="4481545"/>
          </a:xfrm>
          <a:prstGeom prst="rect">
            <a:avLst/>
          </a:prstGeom>
          <a:noFill/>
          <a:ln>
            <a:noFill/>
          </a:ln>
        </p:spPr>
      </p:pic>
      <p:sp>
        <p:nvSpPr>
          <p:cNvPr id="694" name="Google Shape;694;p47"/>
          <p:cNvSpPr txBox="1"/>
          <p:nvPr/>
        </p:nvSpPr>
        <p:spPr>
          <a:xfrm>
            <a:off x="2271252" y="1578077"/>
            <a:ext cx="20952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Standard Regression</a:t>
            </a:r>
            <a:endParaRPr/>
          </a:p>
        </p:txBody>
      </p:sp>
      <p:sp>
        <p:nvSpPr>
          <p:cNvPr id="695" name="Google Shape;695;p47"/>
          <p:cNvSpPr txBox="1"/>
          <p:nvPr/>
        </p:nvSpPr>
        <p:spPr>
          <a:xfrm>
            <a:off x="8122089" y="1602768"/>
            <a:ext cx="18463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LASSO Regression</a:t>
            </a:r>
            <a:endParaRPr/>
          </a:p>
        </p:txBody>
      </p:sp>
      <p:sp>
        <p:nvSpPr>
          <p:cNvPr id="696" name="Google Shape;696;p47"/>
          <p:cNvSpPr/>
          <p:nvPr/>
        </p:nvSpPr>
        <p:spPr>
          <a:xfrm>
            <a:off x="29501" y="1578077"/>
            <a:ext cx="6032090" cy="4823024"/>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47"/>
          <p:cNvSpPr/>
          <p:nvPr/>
        </p:nvSpPr>
        <p:spPr>
          <a:xfrm>
            <a:off x="6065276" y="1578077"/>
            <a:ext cx="6032090" cy="4823024"/>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98" name="Google Shape;698;p47"/>
          <p:cNvPicPr preferRelativeResize="0"/>
          <p:nvPr/>
        </p:nvPicPr>
        <p:blipFill rotWithShape="1">
          <a:blip r:embed="rId4">
            <a:alphaModFix/>
          </a:blip>
          <a:srcRect b="0" l="0" r="0" t="0"/>
          <a:stretch/>
        </p:blipFill>
        <p:spPr>
          <a:xfrm>
            <a:off x="-403854" y="1947409"/>
            <a:ext cx="6949006" cy="445369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48"/>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LASSO Solution path</a:t>
            </a:r>
            <a:endParaRPr/>
          </a:p>
        </p:txBody>
      </p:sp>
      <p:sp>
        <p:nvSpPr>
          <p:cNvPr id="704" name="Google Shape;704;p48"/>
          <p:cNvSpPr/>
          <p:nvPr/>
        </p:nvSpPr>
        <p:spPr>
          <a:xfrm>
            <a:off x="4516582" y="5960704"/>
            <a:ext cx="3087709" cy="809473"/>
          </a:xfrm>
          <a:prstGeom prst="rightArrow">
            <a:avLst>
              <a:gd fmla="val 50000" name="adj1"/>
              <a:gd fmla="val 50000" name="adj2"/>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705" name="Google Shape;705;p48"/>
          <p:cNvPicPr preferRelativeResize="0"/>
          <p:nvPr/>
        </p:nvPicPr>
        <p:blipFill rotWithShape="1">
          <a:blip r:embed="rId4">
            <a:alphaModFix/>
          </a:blip>
          <a:srcRect b="0" l="0" r="0" t="0"/>
          <a:stretch/>
        </p:blipFill>
        <p:spPr>
          <a:xfrm>
            <a:off x="2133600" y="837779"/>
            <a:ext cx="7744691" cy="530583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Elastic Net</a:t>
            </a:r>
            <a:endParaRPr/>
          </a:p>
        </p:txBody>
      </p:sp>
      <p:pic>
        <p:nvPicPr>
          <p:cNvPr descr="https://qph.is.quoracdn.net/main-qimg-583e319a860c9cc4a187e005fb4b7353?convert_to_webp=true" id="711" name="Google Shape;711;p49"/>
          <p:cNvPicPr preferRelativeResize="0"/>
          <p:nvPr/>
        </p:nvPicPr>
        <p:blipFill rotWithShape="1">
          <a:blip r:embed="rId3">
            <a:alphaModFix/>
          </a:blip>
          <a:srcRect b="0" l="0" r="0" t="0"/>
          <a:stretch/>
        </p:blipFill>
        <p:spPr>
          <a:xfrm>
            <a:off x="9116290" y="1"/>
            <a:ext cx="3057927" cy="1852490"/>
          </a:xfrm>
          <a:prstGeom prst="rect">
            <a:avLst/>
          </a:prstGeom>
          <a:noFill/>
          <a:ln>
            <a:noFill/>
          </a:ln>
        </p:spPr>
      </p:pic>
      <p:sp>
        <p:nvSpPr>
          <p:cNvPr id="712" name="Google Shape;712;p49"/>
          <p:cNvSpPr txBox="1"/>
          <p:nvPr>
            <p:ph idx="1" type="body"/>
          </p:nvPr>
        </p:nvSpPr>
        <p:spPr>
          <a:xfrm>
            <a:off x="838200" y="1825625"/>
            <a:ext cx="10515600" cy="4351338"/>
          </a:xfrm>
          <a:prstGeom prst="rect">
            <a:avLst/>
          </a:prstGeom>
          <a:blipFill rotWithShape="1">
            <a:blip r:embed="rId4">
              <a:alphaModFix/>
            </a:blip>
            <a:stretch>
              <a:fillRect b="0" l="-1042" r="0" t="-3078"/>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50"/>
          <p:cNvSpPr txBox="1"/>
          <p:nvPr>
            <p:ph type="title"/>
          </p:nvPr>
        </p:nvSpPr>
        <p:spPr>
          <a:xfrm>
            <a:off x="807235"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Elastic Net Solution Path</a:t>
            </a:r>
            <a:endParaRPr/>
          </a:p>
        </p:txBody>
      </p:sp>
      <p:pic>
        <p:nvPicPr>
          <p:cNvPr id="718" name="Google Shape;718;p50"/>
          <p:cNvPicPr preferRelativeResize="0"/>
          <p:nvPr/>
        </p:nvPicPr>
        <p:blipFill rotWithShape="1">
          <a:blip r:embed="rId3">
            <a:alphaModFix/>
          </a:blip>
          <a:srcRect b="0" l="0" r="0" t="0"/>
          <a:stretch/>
        </p:blipFill>
        <p:spPr>
          <a:xfrm>
            <a:off x="-287211" y="1136071"/>
            <a:ext cx="6923537" cy="4743267"/>
          </a:xfrm>
          <a:prstGeom prst="rect">
            <a:avLst/>
          </a:prstGeom>
          <a:noFill/>
          <a:ln>
            <a:noFill/>
          </a:ln>
        </p:spPr>
      </p:pic>
      <p:pic>
        <p:nvPicPr>
          <p:cNvPr id="719" name="Google Shape;719;p50"/>
          <p:cNvPicPr preferRelativeResize="0"/>
          <p:nvPr/>
        </p:nvPicPr>
        <p:blipFill rotWithShape="1">
          <a:blip r:embed="rId4">
            <a:alphaModFix/>
          </a:blip>
          <a:srcRect b="0" l="0" r="0" t="0"/>
          <a:stretch/>
        </p:blipFill>
        <p:spPr>
          <a:xfrm>
            <a:off x="5708073" y="1136071"/>
            <a:ext cx="7014008" cy="480524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51"/>
          <p:cNvSpPr txBox="1"/>
          <p:nvPr>
            <p:ph type="title"/>
          </p:nvPr>
        </p:nvSpPr>
        <p:spPr>
          <a:xfrm>
            <a:off x="838200" y="18758"/>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Aside: Connection to PCA</a:t>
            </a:r>
            <a:br>
              <a:rPr b="0" i="0" lang="en-US" sz="4400" u="none" cap="none" strike="noStrike">
                <a:solidFill>
                  <a:schemeClr val="dk1"/>
                </a:solidFill>
                <a:latin typeface="Calibri"/>
                <a:ea typeface="Calibri"/>
                <a:cs typeface="Calibri"/>
                <a:sym typeface="Calibri"/>
              </a:rPr>
            </a:br>
            <a:r>
              <a:rPr b="0" i="0" lang="en-US" sz="3000" u="none" cap="none" strike="noStrike">
                <a:solidFill>
                  <a:schemeClr val="dk1"/>
                </a:solidFill>
                <a:latin typeface="Calibri"/>
                <a:ea typeface="Calibri"/>
                <a:cs typeface="Calibri"/>
                <a:sym typeface="Calibri"/>
              </a:rPr>
              <a:t>(and why that’s interesting)</a:t>
            </a:r>
            <a:endParaRPr/>
          </a:p>
        </p:txBody>
      </p:sp>
      <p:sp>
        <p:nvSpPr>
          <p:cNvPr id="725" name="Google Shape;725;p51"/>
          <p:cNvSpPr txBox="1"/>
          <p:nvPr>
            <p:ph idx="1" type="body"/>
          </p:nvPr>
        </p:nvSpPr>
        <p:spPr>
          <a:xfrm>
            <a:off x="0" y="1414024"/>
            <a:ext cx="12192000" cy="5572703"/>
          </a:xfrm>
          <a:prstGeom prst="rect">
            <a:avLst/>
          </a:prstGeom>
          <a:blipFill rotWithShape="1">
            <a:blip r:embed="rId3">
              <a:alphaModFix/>
            </a:blip>
            <a:stretch>
              <a:fillRect b="0" l="-899" r="0" t="-1859"/>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726" name="Google Shape;726;p51"/>
          <p:cNvSpPr txBox="1"/>
          <p:nvPr/>
        </p:nvSpPr>
        <p:spPr>
          <a:xfrm>
            <a:off x="9753600" y="1690242"/>
            <a:ext cx="1801093"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This is just ridge regression!</a:t>
            </a:r>
            <a:endParaRPr/>
          </a:p>
        </p:txBody>
      </p:sp>
      <p:sp>
        <p:nvSpPr>
          <p:cNvPr id="727" name="Google Shape;727;p51"/>
          <p:cNvSpPr/>
          <p:nvPr/>
        </p:nvSpPr>
        <p:spPr>
          <a:xfrm>
            <a:off x="9047019" y="716738"/>
            <a:ext cx="3006430" cy="3273371"/>
          </a:xfrm>
          <a:prstGeom prst="irregularSeal1">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6"/>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Notation &amp; Terminology</a:t>
            </a:r>
            <a:endParaRPr/>
          </a:p>
        </p:txBody>
      </p:sp>
      <p:sp>
        <p:nvSpPr>
          <p:cNvPr id="133" name="Google Shape;133;p16"/>
          <p:cNvSpPr txBox="1"/>
          <p:nvPr>
            <p:ph idx="1" type="body"/>
          </p:nvPr>
        </p:nvSpPr>
        <p:spPr>
          <a:xfrm>
            <a:off x="238166" y="1325563"/>
            <a:ext cx="4655127" cy="5682445"/>
          </a:xfrm>
          <a:prstGeom prst="rect">
            <a:avLst/>
          </a:prstGeom>
          <a:blipFill rotWithShape="1">
            <a:blip r:embed="rId3">
              <a:alphaModFix/>
            </a:blip>
            <a:stretch>
              <a:fillRect b="0" l="-2355" r="0" t="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s://cdn.meme.am/instances/400x/63105254.jpg" id="134" name="Google Shape;134;p16"/>
          <p:cNvPicPr preferRelativeResize="0"/>
          <p:nvPr/>
        </p:nvPicPr>
        <p:blipFill rotWithShape="1">
          <a:blip r:embed="rId4">
            <a:alphaModFix/>
          </a:blip>
          <a:srcRect b="0" l="0" r="0" t="0"/>
          <a:stretch/>
        </p:blipFill>
        <p:spPr>
          <a:xfrm>
            <a:off x="9786585" y="91440"/>
            <a:ext cx="2252924" cy="2252924"/>
          </a:xfrm>
          <a:prstGeom prst="rect">
            <a:avLst/>
          </a:prstGeom>
          <a:noFill/>
          <a:ln>
            <a:noFill/>
          </a:ln>
        </p:spPr>
      </p:pic>
      <p:sp>
        <p:nvSpPr>
          <p:cNvPr id="135" name="Google Shape;135;p16"/>
          <p:cNvSpPr txBox="1"/>
          <p:nvPr/>
        </p:nvSpPr>
        <p:spPr>
          <a:xfrm>
            <a:off x="5558315" y="1325562"/>
            <a:ext cx="4655127" cy="568244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Sparse PCA</a:t>
            </a:r>
            <a:endParaRPr/>
          </a:p>
        </p:txBody>
      </p:sp>
      <p:sp>
        <p:nvSpPr>
          <p:cNvPr id="733" name="Google Shape;733;p52"/>
          <p:cNvSpPr txBox="1"/>
          <p:nvPr>
            <p:ph idx="1" type="body"/>
          </p:nvPr>
        </p:nvSpPr>
        <p:spPr>
          <a:xfrm>
            <a:off x="838200" y="1825625"/>
            <a:ext cx="10515600" cy="4351338"/>
          </a:xfrm>
          <a:prstGeom prst="rect">
            <a:avLst/>
          </a:prstGeom>
          <a:blipFill rotWithShape="1">
            <a:blip r:embed="rId3">
              <a:alphaModFix/>
            </a:blip>
            <a:stretch>
              <a:fillRect b="-1260" l="-1042" r="0" t="-308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s://kimtabor.files.wordpress.com/2014/11/hope-light-in-darkness1.jpg" id="734" name="Google Shape;734;p52"/>
          <p:cNvPicPr preferRelativeResize="0"/>
          <p:nvPr/>
        </p:nvPicPr>
        <p:blipFill rotWithShape="1">
          <a:blip r:embed="rId4">
            <a:alphaModFix/>
          </a:blip>
          <a:srcRect b="0" l="0" r="0" t="0"/>
          <a:stretch/>
        </p:blipFill>
        <p:spPr>
          <a:xfrm>
            <a:off x="9891758" y="0"/>
            <a:ext cx="2300242" cy="15347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53"/>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Capturing non-linearity</a:t>
            </a:r>
            <a:br>
              <a:rPr b="0" i="0" lang="en-US" sz="44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Basis Functions</a:t>
            </a:r>
            <a:endParaRPr/>
          </a:p>
        </p:txBody>
      </p:sp>
      <p:sp>
        <p:nvSpPr>
          <p:cNvPr id="740" name="Google Shape;740;p53"/>
          <p:cNvSpPr txBox="1"/>
          <p:nvPr>
            <p:ph idx="1" type="body"/>
          </p:nvPr>
        </p:nvSpPr>
        <p:spPr>
          <a:xfrm>
            <a:off x="325589" y="1825625"/>
            <a:ext cx="7668492" cy="1845830"/>
          </a:xfrm>
          <a:prstGeom prst="rect">
            <a:avLst/>
          </a:prstGeom>
          <a:blipFill rotWithShape="1">
            <a:blip r:embed="rId3">
              <a:alphaModFix/>
            </a:blip>
            <a:stretch>
              <a:fillRect b="0" l="-1430" r="0" t="-528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i.stack.imgur.com/uB7pm.png" id="741" name="Google Shape;741;p53"/>
          <p:cNvPicPr preferRelativeResize="0"/>
          <p:nvPr/>
        </p:nvPicPr>
        <p:blipFill rotWithShape="1">
          <a:blip r:embed="rId4">
            <a:alphaModFix/>
          </a:blip>
          <a:srcRect b="0" l="0" r="0" t="0"/>
          <a:stretch/>
        </p:blipFill>
        <p:spPr>
          <a:xfrm>
            <a:off x="8012545" y="123392"/>
            <a:ext cx="4179455" cy="3134591"/>
          </a:xfrm>
          <a:prstGeom prst="rect">
            <a:avLst/>
          </a:prstGeom>
          <a:noFill/>
          <a:ln>
            <a:noFill/>
          </a:ln>
        </p:spPr>
      </p:pic>
      <p:sp>
        <p:nvSpPr>
          <p:cNvPr id="742" name="Google Shape;742;p53"/>
          <p:cNvSpPr txBox="1"/>
          <p:nvPr/>
        </p:nvSpPr>
        <p:spPr>
          <a:xfrm>
            <a:off x="325588" y="3127947"/>
            <a:ext cx="11700157" cy="3730053"/>
          </a:xfrm>
          <a:prstGeom prst="rect">
            <a:avLst/>
          </a:prstGeom>
          <a:blipFill rotWithShape="1">
            <a:blip r:embed="rId5">
              <a:alphaModFix/>
            </a:blip>
            <a:stretch>
              <a:fillRect b="0" l="-867" r="0" t="-30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54"/>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Capturing non-linearity</a:t>
            </a:r>
            <a:br>
              <a:rPr b="0" i="0" lang="en-US" sz="44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Relationship to Neural Networks (Part I)</a:t>
            </a:r>
            <a:endParaRPr/>
          </a:p>
        </p:txBody>
      </p:sp>
      <p:sp>
        <p:nvSpPr>
          <p:cNvPr id="748" name="Google Shape;748;p54"/>
          <p:cNvSpPr txBox="1"/>
          <p:nvPr>
            <p:ph idx="1" type="body"/>
          </p:nvPr>
        </p:nvSpPr>
        <p:spPr>
          <a:xfrm>
            <a:off x="325589" y="1825625"/>
            <a:ext cx="7668492" cy="1845830"/>
          </a:xfrm>
          <a:prstGeom prst="rect">
            <a:avLst/>
          </a:prstGeom>
          <a:blipFill rotWithShape="1">
            <a:blip r:embed="rId3">
              <a:alphaModFix/>
            </a:blip>
            <a:stretch>
              <a:fillRect b="0" l="-1324" r="0" t="-6206"/>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i.stack.imgur.com/uB7pm.png" id="749" name="Google Shape;749;p54"/>
          <p:cNvPicPr preferRelativeResize="0"/>
          <p:nvPr/>
        </p:nvPicPr>
        <p:blipFill rotWithShape="1">
          <a:blip r:embed="rId4">
            <a:alphaModFix/>
          </a:blip>
          <a:srcRect b="0" l="0" r="0" t="0"/>
          <a:stretch/>
        </p:blipFill>
        <p:spPr>
          <a:xfrm>
            <a:off x="8012545" y="123392"/>
            <a:ext cx="4179455" cy="3134591"/>
          </a:xfrm>
          <a:prstGeom prst="rect">
            <a:avLst/>
          </a:prstGeom>
          <a:noFill/>
          <a:ln>
            <a:noFill/>
          </a:ln>
        </p:spPr>
      </p:pic>
      <p:sp>
        <p:nvSpPr>
          <p:cNvPr id="750" name="Google Shape;750;p54"/>
          <p:cNvSpPr txBox="1"/>
          <p:nvPr/>
        </p:nvSpPr>
        <p:spPr>
          <a:xfrm>
            <a:off x="325588" y="3127947"/>
            <a:ext cx="11700157" cy="3730053"/>
          </a:xfrm>
          <a:prstGeom prst="rect">
            <a:avLst/>
          </a:prstGeom>
          <a:blipFill rotWithShape="1">
            <a:blip r:embed="rId5">
              <a:alphaModFix/>
            </a:blip>
            <a:stretch>
              <a:fillRect b="0" l="-867" r="0" t="-23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pic>
        <p:nvPicPr>
          <p:cNvPr id="755" name="Google Shape;755;p55"/>
          <p:cNvPicPr preferRelativeResize="0"/>
          <p:nvPr/>
        </p:nvPicPr>
        <p:blipFill rotWithShape="1">
          <a:blip r:embed="rId3">
            <a:alphaModFix/>
          </a:blip>
          <a:srcRect b="0" l="0" r="0" t="0"/>
          <a:stretch/>
        </p:blipFill>
        <p:spPr>
          <a:xfrm>
            <a:off x="10238" y="0"/>
            <a:ext cx="12192000" cy="5839784"/>
          </a:xfrm>
          <a:prstGeom prst="rect">
            <a:avLst/>
          </a:prstGeom>
          <a:noFill/>
          <a:ln>
            <a:noFill/>
          </a:ln>
        </p:spPr>
      </p:pic>
      <p:sp>
        <p:nvSpPr>
          <p:cNvPr id="756" name="Google Shape;756;p55"/>
          <p:cNvSpPr txBox="1"/>
          <p:nvPr>
            <p:ph type="title"/>
          </p:nvPr>
        </p:nvSpPr>
        <p:spPr>
          <a:xfrm>
            <a:off x="0" y="-36828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Artificial Neural Networks (Regression)</a:t>
            </a:r>
            <a:endParaRPr/>
          </a:p>
        </p:txBody>
      </p:sp>
      <p:sp>
        <p:nvSpPr>
          <p:cNvPr id="757" name="Google Shape;757;p55"/>
          <p:cNvSpPr/>
          <p:nvPr/>
        </p:nvSpPr>
        <p:spPr>
          <a:xfrm>
            <a:off x="204493" y="5573539"/>
            <a:ext cx="12361075" cy="1412823"/>
          </a:xfrm>
          <a:prstGeom prst="rect">
            <a:avLst/>
          </a:prstGeom>
          <a:blipFill rotWithShape="1">
            <a:blip r:embed="rId4">
              <a:alphaModFix/>
            </a:blip>
            <a:stretch>
              <a:fillRect b="-153555" l="-717" r="0" t="-1026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http://www.extremetech.com/wp-content/uploads/2013/09/340.jpg" id="758" name="Google Shape;758;p55"/>
          <p:cNvPicPr preferRelativeResize="0"/>
          <p:nvPr/>
        </p:nvPicPr>
        <p:blipFill rotWithShape="1">
          <a:blip r:embed="rId5">
            <a:alphaModFix/>
          </a:blip>
          <a:srcRect b="0" l="0" r="0" t="0"/>
          <a:stretch/>
        </p:blipFill>
        <p:spPr>
          <a:xfrm flipH="1">
            <a:off x="10553699" y="5556"/>
            <a:ext cx="1648539" cy="1099644"/>
          </a:xfrm>
          <a:prstGeom prst="rect">
            <a:avLst/>
          </a:prstGeom>
          <a:noFill/>
          <a:ln>
            <a:noFill/>
          </a:ln>
        </p:spPr>
      </p:pic>
      <p:sp>
        <p:nvSpPr>
          <p:cNvPr id="759" name="Google Shape;759;p55"/>
          <p:cNvSpPr txBox="1"/>
          <p:nvPr/>
        </p:nvSpPr>
        <p:spPr>
          <a:xfrm>
            <a:off x="9695330" y="4571705"/>
            <a:ext cx="2345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(Image from Eric J. Ma)</a:t>
            </a:r>
            <a:endParaRPr/>
          </a:p>
        </p:txBody>
      </p:sp>
      <p:sp>
        <p:nvSpPr>
          <p:cNvPr id="760" name="Google Shape;760;p55"/>
          <p:cNvSpPr/>
          <p:nvPr/>
        </p:nvSpPr>
        <p:spPr>
          <a:xfrm>
            <a:off x="161365" y="1909956"/>
            <a:ext cx="5567082" cy="3684019"/>
          </a:xfrm>
          <a:prstGeom prst="rect">
            <a:avLst/>
          </a:prstGeom>
          <a:noFill/>
          <a:ln cap="flat" cmpd="sng" w="571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55"/>
          <p:cNvSpPr/>
          <p:nvPr/>
        </p:nvSpPr>
        <p:spPr>
          <a:xfrm>
            <a:off x="5738685" y="1909956"/>
            <a:ext cx="3661050" cy="3684019"/>
          </a:xfrm>
          <a:prstGeom prst="rect">
            <a:avLst/>
          </a:prstGeom>
          <a:noFill/>
          <a:ln cap="flat" cmpd="sng" w="5715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55"/>
          <p:cNvSpPr/>
          <p:nvPr/>
        </p:nvSpPr>
        <p:spPr>
          <a:xfrm>
            <a:off x="9399735" y="1909956"/>
            <a:ext cx="2641430" cy="3684019"/>
          </a:xfrm>
          <a:prstGeom prst="rect">
            <a:avLst/>
          </a:prstGeom>
          <a:noFill/>
          <a:ln cap="flat" cmpd="sng" w="5715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55"/>
          <p:cNvSpPr/>
          <p:nvPr/>
        </p:nvSpPr>
        <p:spPr>
          <a:xfrm>
            <a:off x="9748436" y="2836191"/>
            <a:ext cx="1921788" cy="58893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400">
                <a:solidFill>
                  <a:schemeClr val="accent2"/>
                </a:solidFill>
                <a:latin typeface="Calibri"/>
                <a:ea typeface="Calibri"/>
                <a:cs typeface="Calibri"/>
                <a:sym typeface="Calibri"/>
              </a:rPr>
              <a:t>sigmoid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56"/>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Other Smoothers</a:t>
            </a:r>
            <a:endParaRPr/>
          </a:p>
        </p:txBody>
      </p:sp>
      <p:sp>
        <p:nvSpPr>
          <p:cNvPr id="769" name="Google Shape;769;p56"/>
          <p:cNvSpPr txBox="1"/>
          <p:nvPr>
            <p:ph idx="1" type="body"/>
          </p:nvPr>
        </p:nvSpPr>
        <p:spPr>
          <a:xfrm>
            <a:off x="598473" y="940911"/>
            <a:ext cx="10983927"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Smoothing splines, Local polynomial regression, Kernel Smoothers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These can be extremely useful as processing signal process steps</a:t>
            </a:r>
            <a:endParaRPr/>
          </a:p>
        </p:txBody>
      </p:sp>
      <p:pic>
        <p:nvPicPr>
          <p:cNvPr descr="C:\eclipse\workspace\fRODEO\toy_example1.jpg" id="770" name="Google Shape;770;p56"/>
          <p:cNvPicPr preferRelativeResize="0"/>
          <p:nvPr/>
        </p:nvPicPr>
        <p:blipFill rotWithShape="1">
          <a:blip r:embed="rId3">
            <a:alphaModFix/>
          </a:blip>
          <a:srcRect b="0" l="0" r="0" t="0"/>
          <a:stretch/>
        </p:blipFill>
        <p:spPr>
          <a:xfrm>
            <a:off x="2937162" y="1842316"/>
            <a:ext cx="7331244" cy="5223510"/>
          </a:xfrm>
          <a:prstGeom prst="rect">
            <a:avLst/>
          </a:prstGeom>
          <a:noFill/>
          <a:ln>
            <a:noFill/>
          </a:ln>
        </p:spPr>
      </p:pic>
      <p:sp>
        <p:nvSpPr>
          <p:cNvPr id="771" name="Google Shape;771;p56"/>
          <p:cNvSpPr txBox="1"/>
          <p:nvPr/>
        </p:nvSpPr>
        <p:spPr>
          <a:xfrm>
            <a:off x="4477206" y="2299516"/>
            <a:ext cx="1853584"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Bandwidth region</a:t>
            </a:r>
            <a:endParaRPr/>
          </a:p>
        </p:txBody>
      </p:sp>
      <p:cxnSp>
        <p:nvCxnSpPr>
          <p:cNvPr id="772" name="Google Shape;772;p56"/>
          <p:cNvCxnSpPr/>
          <p:nvPr/>
        </p:nvCxnSpPr>
        <p:spPr>
          <a:xfrm>
            <a:off x="5978598" y="2668848"/>
            <a:ext cx="184303" cy="468868"/>
          </a:xfrm>
          <a:prstGeom prst="straightConnector1">
            <a:avLst/>
          </a:prstGeom>
          <a:noFill/>
          <a:ln cap="flat" cmpd="sng" w="9525">
            <a:solidFill>
              <a:schemeClr val="dk1"/>
            </a:solidFill>
            <a:prstDash val="solid"/>
            <a:miter lim="800000"/>
            <a:headEnd len="sm" w="sm" type="none"/>
            <a:tailEnd len="med" w="med" type="stealth"/>
          </a:ln>
        </p:spPr>
      </p:cxnSp>
      <p:cxnSp>
        <p:nvCxnSpPr>
          <p:cNvPr id="773" name="Google Shape;773;p56"/>
          <p:cNvCxnSpPr/>
          <p:nvPr/>
        </p:nvCxnSpPr>
        <p:spPr>
          <a:xfrm flipH="1">
            <a:off x="4774712" y="2669941"/>
            <a:ext cx="453364" cy="467775"/>
          </a:xfrm>
          <a:prstGeom prst="straightConnector1">
            <a:avLst/>
          </a:prstGeom>
          <a:noFill/>
          <a:ln cap="flat" cmpd="sng" w="9525">
            <a:solidFill>
              <a:schemeClr val="dk1"/>
            </a:solidFill>
            <a:prstDash val="solid"/>
            <a:miter lim="800000"/>
            <a:headEnd len="sm" w="sm" type="none"/>
            <a:tailEnd len="med" w="med" type="stealth"/>
          </a:ln>
        </p:spPr>
      </p:cxnSp>
      <p:sp>
        <p:nvSpPr>
          <p:cNvPr id="774" name="Google Shape;774;p56"/>
          <p:cNvSpPr/>
          <p:nvPr/>
        </p:nvSpPr>
        <p:spPr>
          <a:xfrm>
            <a:off x="5621662" y="3137716"/>
            <a:ext cx="981122" cy="2133600"/>
          </a:xfrm>
          <a:prstGeom prst="rect">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5" name="Google Shape;775;p56"/>
          <p:cNvCxnSpPr>
            <a:stCxn id="774" idx="0"/>
          </p:cNvCxnSpPr>
          <p:nvPr/>
        </p:nvCxnSpPr>
        <p:spPr>
          <a:xfrm>
            <a:off x="6112223" y="3137716"/>
            <a:ext cx="0" cy="2133600"/>
          </a:xfrm>
          <a:prstGeom prst="straightConnector1">
            <a:avLst/>
          </a:prstGeom>
          <a:noFill/>
          <a:ln cap="flat" cmpd="sng" w="25400">
            <a:solidFill>
              <a:srgbClr val="00B050"/>
            </a:solidFill>
            <a:prstDash val="solid"/>
            <a:miter lim="800000"/>
            <a:headEnd len="sm" w="sm" type="none"/>
            <a:tailEnd len="sm" w="sm" type="none"/>
          </a:ln>
        </p:spPr>
      </p:cxnSp>
      <p:cxnSp>
        <p:nvCxnSpPr>
          <p:cNvPr id="776" name="Google Shape;776;p56"/>
          <p:cNvCxnSpPr/>
          <p:nvPr/>
        </p:nvCxnSpPr>
        <p:spPr>
          <a:xfrm flipH="1" rot="10800000">
            <a:off x="5621662" y="4280716"/>
            <a:ext cx="981122" cy="457200"/>
          </a:xfrm>
          <a:prstGeom prst="straightConnector1">
            <a:avLst/>
          </a:prstGeom>
          <a:noFill/>
          <a:ln cap="flat" cmpd="sng" w="22225">
            <a:solidFill>
              <a:schemeClr val="dk1"/>
            </a:solidFill>
            <a:prstDash val="dash"/>
            <a:miter lim="800000"/>
            <a:headEnd len="sm" w="sm" type="none"/>
            <a:tailEnd len="sm" w="sm" type="none"/>
          </a:ln>
        </p:spPr>
      </p:cxnSp>
      <p:sp>
        <p:nvSpPr>
          <p:cNvPr id="777" name="Google Shape;777;p56"/>
          <p:cNvSpPr/>
          <p:nvPr/>
        </p:nvSpPr>
        <p:spPr>
          <a:xfrm>
            <a:off x="6061362" y="4454071"/>
            <a:ext cx="101539" cy="131445"/>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8" name="Google Shape;778;p56"/>
          <p:cNvCxnSpPr/>
          <p:nvPr/>
        </p:nvCxnSpPr>
        <p:spPr>
          <a:xfrm flipH="1">
            <a:off x="5832762" y="5271316"/>
            <a:ext cx="279369" cy="762000"/>
          </a:xfrm>
          <a:prstGeom prst="straightConnector1">
            <a:avLst/>
          </a:prstGeom>
          <a:noFill/>
          <a:ln cap="flat" cmpd="sng" w="25400">
            <a:solidFill>
              <a:srgbClr val="00B050"/>
            </a:solidFill>
            <a:prstDash val="solid"/>
            <a:miter lim="800000"/>
            <a:headEnd len="sm" w="sm" type="none"/>
            <a:tailEnd len="sm" w="sm" type="none"/>
          </a:ln>
        </p:spPr>
      </p:cxnSp>
      <p:sp>
        <p:nvSpPr>
          <p:cNvPr id="779" name="Google Shape;779;p56"/>
          <p:cNvSpPr/>
          <p:nvPr/>
        </p:nvSpPr>
        <p:spPr>
          <a:xfrm>
            <a:off x="4580200" y="3149384"/>
            <a:ext cx="338161" cy="2133600"/>
          </a:xfrm>
          <a:prstGeom prst="rect">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80" name="Google Shape;780;p56"/>
          <p:cNvCxnSpPr>
            <a:stCxn id="779" idx="0"/>
          </p:cNvCxnSpPr>
          <p:nvPr/>
        </p:nvCxnSpPr>
        <p:spPr>
          <a:xfrm flipH="1">
            <a:off x="4732481" y="3149384"/>
            <a:ext cx="16800" cy="2133600"/>
          </a:xfrm>
          <a:prstGeom prst="straightConnector1">
            <a:avLst/>
          </a:prstGeom>
          <a:noFill/>
          <a:ln cap="flat" cmpd="sng" w="25400">
            <a:solidFill>
              <a:srgbClr val="00B050"/>
            </a:solidFill>
            <a:prstDash val="solid"/>
            <a:miter lim="800000"/>
            <a:headEnd len="sm" w="sm" type="none"/>
            <a:tailEnd len="sm" w="sm" type="none"/>
          </a:ln>
        </p:spPr>
      </p:cxnSp>
      <p:cxnSp>
        <p:nvCxnSpPr>
          <p:cNvPr id="781" name="Google Shape;781;p56"/>
          <p:cNvCxnSpPr/>
          <p:nvPr/>
        </p:nvCxnSpPr>
        <p:spPr>
          <a:xfrm flipH="1" rot="10800000">
            <a:off x="4613562" y="3671116"/>
            <a:ext cx="236621" cy="1600200"/>
          </a:xfrm>
          <a:prstGeom prst="straightConnector1">
            <a:avLst/>
          </a:prstGeom>
          <a:noFill/>
          <a:ln cap="flat" cmpd="sng" w="22225">
            <a:solidFill>
              <a:schemeClr val="dk1"/>
            </a:solidFill>
            <a:prstDash val="dash"/>
            <a:miter lim="800000"/>
            <a:headEnd len="sm" w="sm" type="none"/>
            <a:tailEnd len="sm" w="sm" type="none"/>
          </a:ln>
        </p:spPr>
      </p:cxnSp>
      <p:sp>
        <p:nvSpPr>
          <p:cNvPr id="782" name="Google Shape;782;p56"/>
          <p:cNvSpPr/>
          <p:nvPr/>
        </p:nvSpPr>
        <p:spPr>
          <a:xfrm>
            <a:off x="4681740" y="4465739"/>
            <a:ext cx="101539" cy="131445"/>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83" name="Google Shape;783;p56"/>
          <p:cNvCxnSpPr/>
          <p:nvPr/>
        </p:nvCxnSpPr>
        <p:spPr>
          <a:xfrm flipH="1">
            <a:off x="4242040" y="5282984"/>
            <a:ext cx="490470" cy="750332"/>
          </a:xfrm>
          <a:prstGeom prst="straightConnector1">
            <a:avLst/>
          </a:prstGeom>
          <a:noFill/>
          <a:ln cap="flat" cmpd="sng" w="25400">
            <a:solidFill>
              <a:srgbClr val="00B050"/>
            </a:solidFill>
            <a:prstDash val="solid"/>
            <a:miter lim="800000"/>
            <a:headEnd len="sm" w="sm" type="none"/>
            <a:tailEnd len="sm" w="sm" type="none"/>
          </a:ln>
        </p:spPr>
      </p:cxnSp>
      <p:sp>
        <p:nvSpPr>
          <p:cNvPr id="784" name="Google Shape;784;p56"/>
          <p:cNvSpPr txBox="1"/>
          <p:nvPr/>
        </p:nvSpPr>
        <p:spPr>
          <a:xfrm>
            <a:off x="5397910" y="6415548"/>
            <a:ext cx="13004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Wavelength</a:t>
            </a:r>
            <a:endParaRPr/>
          </a:p>
        </p:txBody>
      </p:sp>
      <p:sp>
        <p:nvSpPr>
          <p:cNvPr id="785" name="Google Shape;785;p56"/>
          <p:cNvSpPr txBox="1"/>
          <p:nvPr/>
        </p:nvSpPr>
        <p:spPr>
          <a:xfrm rot="-5400000">
            <a:off x="2616112" y="3985241"/>
            <a:ext cx="99758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Intensity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57"/>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Other Smoothers</a:t>
            </a:r>
            <a:endParaRPr/>
          </a:p>
        </p:txBody>
      </p:sp>
      <p:sp>
        <p:nvSpPr>
          <p:cNvPr id="791" name="Google Shape;791;p57"/>
          <p:cNvSpPr txBox="1"/>
          <p:nvPr>
            <p:ph idx="1" type="body"/>
          </p:nvPr>
        </p:nvSpPr>
        <p:spPr>
          <a:xfrm>
            <a:off x="598473" y="940911"/>
            <a:ext cx="10983927"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Caution does need to be taken in selection of smoothing parameters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Can easily result in the introduction of noise</a:t>
            </a:r>
            <a:endParaRPr/>
          </a:p>
        </p:txBody>
      </p:sp>
      <p:pic>
        <p:nvPicPr>
          <p:cNvPr descr="C:\eclipse\workspace\fRODEO\toy_example1.jpg" id="792" name="Google Shape;792;p57"/>
          <p:cNvPicPr preferRelativeResize="0"/>
          <p:nvPr/>
        </p:nvPicPr>
        <p:blipFill rotWithShape="1">
          <a:blip r:embed="rId3">
            <a:alphaModFix/>
          </a:blip>
          <a:srcRect b="0" l="0" r="0" t="0"/>
          <a:stretch/>
        </p:blipFill>
        <p:spPr>
          <a:xfrm>
            <a:off x="2937164" y="1821868"/>
            <a:ext cx="7331244" cy="5223510"/>
          </a:xfrm>
          <a:prstGeom prst="rect">
            <a:avLst/>
          </a:prstGeom>
          <a:noFill/>
          <a:ln>
            <a:noFill/>
          </a:ln>
        </p:spPr>
      </p:pic>
      <p:sp>
        <p:nvSpPr>
          <p:cNvPr id="793" name="Google Shape;793;p57"/>
          <p:cNvSpPr/>
          <p:nvPr/>
        </p:nvSpPr>
        <p:spPr>
          <a:xfrm>
            <a:off x="6899564" y="3117268"/>
            <a:ext cx="363500" cy="2133600"/>
          </a:xfrm>
          <a:prstGeom prst="rect">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57"/>
          <p:cNvSpPr txBox="1"/>
          <p:nvPr/>
        </p:nvSpPr>
        <p:spPr>
          <a:xfrm>
            <a:off x="4477208" y="2279068"/>
            <a:ext cx="1853584"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Bandwidth region</a:t>
            </a:r>
            <a:endParaRPr/>
          </a:p>
        </p:txBody>
      </p:sp>
      <p:cxnSp>
        <p:nvCxnSpPr>
          <p:cNvPr id="795" name="Google Shape;795;p57"/>
          <p:cNvCxnSpPr>
            <a:endCxn id="793" idx="0"/>
          </p:cNvCxnSpPr>
          <p:nvPr/>
        </p:nvCxnSpPr>
        <p:spPr>
          <a:xfrm>
            <a:off x="5978514" y="2648368"/>
            <a:ext cx="1102800" cy="468900"/>
          </a:xfrm>
          <a:prstGeom prst="straightConnector1">
            <a:avLst/>
          </a:prstGeom>
          <a:noFill/>
          <a:ln cap="flat" cmpd="sng" w="9525">
            <a:solidFill>
              <a:schemeClr val="dk1"/>
            </a:solidFill>
            <a:prstDash val="solid"/>
            <a:miter lim="800000"/>
            <a:headEnd len="sm" w="sm" type="none"/>
            <a:tailEnd len="med" w="med" type="stealth"/>
          </a:ln>
        </p:spPr>
      </p:cxnSp>
      <p:sp>
        <p:nvSpPr>
          <p:cNvPr id="796" name="Google Shape;796;p57"/>
          <p:cNvSpPr/>
          <p:nvPr/>
        </p:nvSpPr>
        <p:spPr>
          <a:xfrm>
            <a:off x="6885709" y="3740723"/>
            <a:ext cx="360219" cy="651331"/>
          </a:xfrm>
          <a:custGeom>
            <a:pathLst>
              <a:path extrusionOk="0" h="651331" w="360219">
                <a:moveTo>
                  <a:pt x="0" y="443345"/>
                </a:moveTo>
                <a:cubicBezTo>
                  <a:pt x="26554" y="297872"/>
                  <a:pt x="53109" y="152400"/>
                  <a:pt x="69273" y="180109"/>
                </a:cubicBezTo>
                <a:cubicBezTo>
                  <a:pt x="85437" y="207818"/>
                  <a:pt x="80818" y="628073"/>
                  <a:pt x="96982" y="609600"/>
                </a:cubicBezTo>
                <a:cubicBezTo>
                  <a:pt x="113146" y="591127"/>
                  <a:pt x="147782" y="62345"/>
                  <a:pt x="166255" y="69272"/>
                </a:cubicBezTo>
                <a:cubicBezTo>
                  <a:pt x="184728" y="76199"/>
                  <a:pt x="175492" y="662708"/>
                  <a:pt x="207819" y="651163"/>
                </a:cubicBezTo>
                <a:cubicBezTo>
                  <a:pt x="240146" y="639618"/>
                  <a:pt x="360219" y="0"/>
                  <a:pt x="360219" y="0"/>
                </a:cubicBezTo>
                <a:lnTo>
                  <a:pt x="360219" y="0"/>
                </a:lnTo>
              </a:path>
            </a:pathLst>
          </a:cu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B050"/>
              </a:solidFill>
              <a:latin typeface="Calibri"/>
              <a:ea typeface="Calibri"/>
              <a:cs typeface="Calibri"/>
              <a:sym typeface="Calibri"/>
            </a:endParaRPr>
          </a:p>
        </p:txBody>
      </p:sp>
      <p:sp>
        <p:nvSpPr>
          <p:cNvPr id="797" name="Google Shape;797;p57"/>
          <p:cNvSpPr/>
          <p:nvPr/>
        </p:nvSpPr>
        <p:spPr>
          <a:xfrm>
            <a:off x="4402464" y="3117268"/>
            <a:ext cx="744500" cy="2133600"/>
          </a:xfrm>
          <a:prstGeom prst="rect">
            <a:avLst/>
          </a:prstGeom>
          <a:solidFill>
            <a:schemeClr val="accent1">
              <a:alpha val="24705"/>
            </a:schemeClr>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98" name="Google Shape;798;p57"/>
          <p:cNvCxnSpPr/>
          <p:nvPr/>
        </p:nvCxnSpPr>
        <p:spPr>
          <a:xfrm flipH="1" rot="10800000">
            <a:off x="4402464" y="4260268"/>
            <a:ext cx="744500" cy="131786"/>
          </a:xfrm>
          <a:prstGeom prst="straightConnector1">
            <a:avLst/>
          </a:prstGeom>
          <a:noFill/>
          <a:ln cap="flat" cmpd="sng" w="25400">
            <a:solidFill>
              <a:srgbClr val="FF0000"/>
            </a:solidFill>
            <a:prstDash val="solid"/>
            <a:miter lim="800000"/>
            <a:headEnd len="sm" w="sm" type="none"/>
            <a:tailEnd len="sm" w="sm" type="none"/>
          </a:ln>
        </p:spPr>
      </p:cxnSp>
      <p:cxnSp>
        <p:nvCxnSpPr>
          <p:cNvPr id="799" name="Google Shape;799;p57"/>
          <p:cNvCxnSpPr>
            <a:endCxn id="797" idx="0"/>
          </p:cNvCxnSpPr>
          <p:nvPr/>
        </p:nvCxnSpPr>
        <p:spPr>
          <a:xfrm flipH="1">
            <a:off x="4774714" y="2649568"/>
            <a:ext cx="453300" cy="467700"/>
          </a:xfrm>
          <a:prstGeom prst="straightConnector1">
            <a:avLst/>
          </a:prstGeom>
          <a:noFill/>
          <a:ln cap="flat" cmpd="sng" w="9525">
            <a:solidFill>
              <a:schemeClr val="dk1"/>
            </a:solidFill>
            <a:prstDash val="solid"/>
            <a:miter lim="800000"/>
            <a:headEnd len="sm" w="sm" type="none"/>
            <a:tailEnd len="med" w="med" type="stealth"/>
          </a:ln>
        </p:spPr>
      </p:cxnSp>
      <p:sp>
        <p:nvSpPr>
          <p:cNvPr id="800" name="Google Shape;800;p57"/>
          <p:cNvSpPr txBox="1"/>
          <p:nvPr/>
        </p:nvSpPr>
        <p:spPr>
          <a:xfrm>
            <a:off x="5397910" y="6415548"/>
            <a:ext cx="13004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Wavelength</a:t>
            </a:r>
            <a:endParaRPr/>
          </a:p>
        </p:txBody>
      </p:sp>
      <p:sp>
        <p:nvSpPr>
          <p:cNvPr id="801" name="Google Shape;801;p57"/>
          <p:cNvSpPr txBox="1"/>
          <p:nvPr/>
        </p:nvSpPr>
        <p:spPr>
          <a:xfrm rot="-5400000">
            <a:off x="2616112" y="3985241"/>
            <a:ext cx="99758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Intensity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Continuous outcomes to discrete classes</a:t>
            </a:r>
            <a:endParaRPr/>
          </a:p>
        </p:txBody>
      </p:sp>
      <p:sp>
        <p:nvSpPr>
          <p:cNvPr id="807" name="Google Shape;807;p58"/>
          <p:cNvSpPr txBox="1"/>
          <p:nvPr>
            <p:ph idx="1" type="body"/>
          </p:nvPr>
        </p:nvSpPr>
        <p:spPr>
          <a:xfrm>
            <a:off x="838200" y="1825625"/>
            <a:ext cx="10515600" cy="4351338"/>
          </a:xfrm>
          <a:prstGeom prst="rect">
            <a:avLst/>
          </a:prstGeom>
          <a:blipFill rotWithShape="1">
            <a:blip r:embed="rId3">
              <a:alphaModFix/>
            </a:blip>
            <a:stretch>
              <a:fillRect b="0" l="-1042" r="0" t="-224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808" name="Google Shape;808;p58"/>
          <p:cNvSpPr/>
          <p:nvPr/>
        </p:nvSpPr>
        <p:spPr>
          <a:xfrm>
            <a:off x="4552407" y="4191338"/>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 name="Google Shape;809;p58"/>
          <p:cNvSpPr/>
          <p:nvPr/>
        </p:nvSpPr>
        <p:spPr>
          <a:xfrm>
            <a:off x="4084799" y="41969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0" name="Google Shape;810;p58"/>
          <p:cNvSpPr/>
          <p:nvPr/>
        </p:nvSpPr>
        <p:spPr>
          <a:xfrm>
            <a:off x="5039568" y="417235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 name="Google Shape;811;p58"/>
          <p:cNvSpPr/>
          <p:nvPr/>
        </p:nvSpPr>
        <p:spPr>
          <a:xfrm>
            <a:off x="4805260" y="417484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58"/>
          <p:cNvSpPr/>
          <p:nvPr/>
        </p:nvSpPr>
        <p:spPr>
          <a:xfrm>
            <a:off x="4383220" y="418210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 name="Google Shape;813;p58"/>
          <p:cNvSpPr/>
          <p:nvPr/>
        </p:nvSpPr>
        <p:spPr>
          <a:xfrm>
            <a:off x="5084587" y="4172158"/>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p58"/>
          <p:cNvSpPr/>
          <p:nvPr/>
        </p:nvSpPr>
        <p:spPr>
          <a:xfrm>
            <a:off x="4269489" y="4182103"/>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 name="Google Shape;815;p58"/>
          <p:cNvSpPr/>
          <p:nvPr/>
        </p:nvSpPr>
        <p:spPr>
          <a:xfrm>
            <a:off x="5449472" y="419503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6" name="Google Shape;816;p58"/>
          <p:cNvSpPr/>
          <p:nvPr/>
        </p:nvSpPr>
        <p:spPr>
          <a:xfrm>
            <a:off x="8746854" y="611230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58"/>
          <p:cNvSpPr/>
          <p:nvPr/>
        </p:nvSpPr>
        <p:spPr>
          <a:xfrm>
            <a:off x="6346531" y="612031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58"/>
          <p:cNvSpPr/>
          <p:nvPr/>
        </p:nvSpPr>
        <p:spPr>
          <a:xfrm>
            <a:off x="6144509" y="612993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 name="Google Shape;819;p58"/>
          <p:cNvSpPr/>
          <p:nvPr/>
        </p:nvSpPr>
        <p:spPr>
          <a:xfrm>
            <a:off x="6677983" y="61187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0" name="Google Shape;820;p58"/>
          <p:cNvSpPr/>
          <p:nvPr/>
        </p:nvSpPr>
        <p:spPr>
          <a:xfrm>
            <a:off x="6862673" y="611670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 name="Google Shape;821;p58"/>
          <p:cNvSpPr/>
          <p:nvPr/>
        </p:nvSpPr>
        <p:spPr>
          <a:xfrm>
            <a:off x="6518580" y="611912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58"/>
          <p:cNvSpPr/>
          <p:nvPr/>
        </p:nvSpPr>
        <p:spPr>
          <a:xfrm>
            <a:off x="7107399" y="611670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3" name="Google Shape;823;p58"/>
          <p:cNvSpPr/>
          <p:nvPr/>
        </p:nvSpPr>
        <p:spPr>
          <a:xfrm>
            <a:off x="5876088" y="613236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24" name="Google Shape;824;p58"/>
          <p:cNvCxnSpPr/>
          <p:nvPr/>
        </p:nvCxnSpPr>
        <p:spPr>
          <a:xfrm rot="10800000">
            <a:off x="3805402" y="4123929"/>
            <a:ext cx="4616" cy="2701746"/>
          </a:xfrm>
          <a:prstGeom prst="straightConnector1">
            <a:avLst/>
          </a:prstGeom>
          <a:noFill/>
          <a:ln cap="flat" cmpd="sng" w="9525">
            <a:solidFill>
              <a:schemeClr val="dk1"/>
            </a:solidFill>
            <a:prstDash val="solid"/>
            <a:miter lim="800000"/>
            <a:headEnd len="sm" w="sm" type="none"/>
            <a:tailEnd len="med" w="med" type="triangle"/>
          </a:ln>
        </p:spPr>
      </p:cxnSp>
      <p:cxnSp>
        <p:nvCxnSpPr>
          <p:cNvPr id="825" name="Google Shape;825;p58"/>
          <p:cNvCxnSpPr/>
          <p:nvPr/>
        </p:nvCxnSpPr>
        <p:spPr>
          <a:xfrm flipH="1" rot="10800000">
            <a:off x="3646648" y="6512220"/>
            <a:ext cx="6162370" cy="69666"/>
          </a:xfrm>
          <a:prstGeom prst="straightConnector1">
            <a:avLst/>
          </a:prstGeom>
          <a:noFill/>
          <a:ln cap="flat" cmpd="sng" w="9525">
            <a:solidFill>
              <a:schemeClr val="dk1"/>
            </a:solidFill>
            <a:prstDash val="solid"/>
            <a:miter lim="800000"/>
            <a:headEnd len="sm" w="sm" type="none"/>
            <a:tailEnd len="med" w="med" type="triangle"/>
          </a:ln>
        </p:spPr>
      </p:cxnSp>
      <p:cxnSp>
        <p:nvCxnSpPr>
          <p:cNvPr id="826" name="Google Shape;826;p58"/>
          <p:cNvCxnSpPr>
            <a:endCxn id="808" idx="7"/>
          </p:cNvCxnSpPr>
          <p:nvPr/>
        </p:nvCxnSpPr>
        <p:spPr>
          <a:xfrm rot="10800000">
            <a:off x="4654896" y="4210275"/>
            <a:ext cx="3571800" cy="1902000"/>
          </a:xfrm>
          <a:prstGeom prst="straightConnector1">
            <a:avLst/>
          </a:prstGeom>
          <a:noFill/>
          <a:ln cap="flat" cmpd="sng" w="9525">
            <a:solidFill>
              <a:schemeClr val="dk1"/>
            </a:solidFill>
            <a:prstDash val="dash"/>
            <a:round/>
            <a:headEnd len="sm" w="sm" type="none"/>
            <a:tailEnd len="sm" w="sm" type="none"/>
          </a:ln>
        </p:spPr>
      </p:cxnSp>
      <p:sp>
        <p:nvSpPr>
          <p:cNvPr id="827" name="Google Shape;827;p58"/>
          <p:cNvSpPr txBox="1"/>
          <p:nvPr/>
        </p:nvSpPr>
        <p:spPr>
          <a:xfrm>
            <a:off x="3158836" y="6153023"/>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828" name="Google Shape;828;p58"/>
          <p:cNvSpPr txBox="1"/>
          <p:nvPr/>
        </p:nvSpPr>
        <p:spPr>
          <a:xfrm>
            <a:off x="3214251" y="4102539"/>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cxnSp>
        <p:nvCxnSpPr>
          <p:cNvPr id="829" name="Google Shape;829;p58"/>
          <p:cNvCxnSpPr/>
          <p:nvPr/>
        </p:nvCxnSpPr>
        <p:spPr>
          <a:xfrm flipH="1" rot="10800000">
            <a:off x="3805402" y="5301671"/>
            <a:ext cx="5906634" cy="55418"/>
          </a:xfrm>
          <a:prstGeom prst="straightConnector1">
            <a:avLst/>
          </a:prstGeom>
          <a:noFill/>
          <a:ln cap="flat" cmpd="sng" w="9525">
            <a:solidFill>
              <a:schemeClr val="accent2"/>
            </a:solidFill>
            <a:prstDash val="solid"/>
            <a:miter lim="800000"/>
            <a:headEnd len="sm" w="sm" type="none"/>
            <a:tailEnd len="sm" w="sm" type="none"/>
          </a:ln>
        </p:spPr>
      </p:cxnSp>
      <p:sp>
        <p:nvSpPr>
          <p:cNvPr id="830" name="Google Shape;830;p58"/>
          <p:cNvSpPr txBox="1"/>
          <p:nvPr/>
        </p:nvSpPr>
        <p:spPr>
          <a:xfrm>
            <a:off x="3089568" y="5187816"/>
            <a:ext cx="4764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0.5</a:t>
            </a:r>
            <a:endParaRPr/>
          </a:p>
        </p:txBody>
      </p:sp>
      <p:sp>
        <p:nvSpPr>
          <p:cNvPr id="831" name="Google Shape;831;p58"/>
          <p:cNvSpPr/>
          <p:nvPr/>
        </p:nvSpPr>
        <p:spPr>
          <a:xfrm>
            <a:off x="5799888" y="5978958"/>
            <a:ext cx="878095" cy="469578"/>
          </a:xfrm>
          <a:prstGeom prst="ellipse">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p58"/>
          <p:cNvSpPr txBox="1"/>
          <p:nvPr/>
        </p:nvSpPr>
        <p:spPr>
          <a:xfrm>
            <a:off x="571500" y="4667250"/>
            <a:ext cx="2058597"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B050"/>
                </a:solidFill>
                <a:latin typeface="Calibri"/>
                <a:ea typeface="Calibri"/>
                <a:cs typeface="Calibri"/>
                <a:sym typeface="Calibri"/>
              </a:rPr>
              <a:t>These points will be misclassified</a:t>
            </a:r>
            <a:r>
              <a:rPr lang="en-US" sz="1800">
                <a:solidFill>
                  <a:schemeClr val="accent2"/>
                </a:solidFill>
                <a:latin typeface="Calibri"/>
                <a:ea typeface="Calibri"/>
                <a:cs typeface="Calibri"/>
                <a:sym typeface="Calibri"/>
              </a:rPr>
              <a:t>, despite being perfectly separable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59"/>
          <p:cNvSpPr txBox="1"/>
          <p:nvPr>
            <p:ph type="title"/>
          </p:nvPr>
        </p:nvSpPr>
        <p:spPr>
          <a:xfrm>
            <a:off x="216480" y="380595"/>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Classification (2 class)</a:t>
            </a:r>
            <a:endParaRPr/>
          </a:p>
        </p:txBody>
      </p:sp>
      <p:sp>
        <p:nvSpPr>
          <p:cNvPr id="838" name="Google Shape;838;p59"/>
          <p:cNvSpPr txBox="1"/>
          <p:nvPr>
            <p:ph idx="1" type="body"/>
          </p:nvPr>
        </p:nvSpPr>
        <p:spPr>
          <a:xfrm>
            <a:off x="266700" y="1566229"/>
            <a:ext cx="6707333" cy="529177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Class “labels”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What is an “optimal” separating boundary</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Things to consider:</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Within &amp; between class distribution</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Can points be exactly partitioned</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How can we handle “class imbalance”</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To what degree will outliers effect boundary</a:t>
            </a:r>
            <a:endParaRPr/>
          </a:p>
          <a:p>
            <a:pPr indent="-50800" lvl="0" marL="228600" marR="0" rtl="0" algn="l">
              <a:lnSpc>
                <a:spcPct val="90000"/>
              </a:lnSpc>
              <a:spcBef>
                <a:spcPts val="100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descr="https://www.willowgarage.com/sites/default/files/blog/201006/thinker-320w.jpg" id="839" name="Google Shape;839;p59"/>
          <p:cNvPicPr preferRelativeResize="0"/>
          <p:nvPr/>
        </p:nvPicPr>
        <p:blipFill rotWithShape="1">
          <a:blip r:embed="rId3">
            <a:alphaModFix/>
          </a:blip>
          <a:srcRect b="0" l="0" r="0" t="0"/>
          <a:stretch/>
        </p:blipFill>
        <p:spPr>
          <a:xfrm>
            <a:off x="10192903" y="0"/>
            <a:ext cx="2004291" cy="2023081"/>
          </a:xfrm>
          <a:prstGeom prst="rect">
            <a:avLst/>
          </a:prstGeom>
          <a:noFill/>
          <a:ln>
            <a:noFill/>
          </a:ln>
        </p:spPr>
      </p:pic>
      <p:sp>
        <p:nvSpPr>
          <p:cNvPr id="840" name="Google Shape;840;p59"/>
          <p:cNvSpPr/>
          <p:nvPr/>
        </p:nvSpPr>
        <p:spPr>
          <a:xfrm>
            <a:off x="8553455" y="2392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1" name="Google Shape;841;p59"/>
          <p:cNvSpPr/>
          <p:nvPr/>
        </p:nvSpPr>
        <p:spPr>
          <a:xfrm>
            <a:off x="8433382" y="30017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 name="Google Shape;842;p59"/>
          <p:cNvSpPr/>
          <p:nvPr/>
        </p:nvSpPr>
        <p:spPr>
          <a:xfrm>
            <a:off x="9357018" y="259725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p59"/>
          <p:cNvSpPr/>
          <p:nvPr/>
        </p:nvSpPr>
        <p:spPr>
          <a:xfrm>
            <a:off x="8807455" y="350046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59"/>
          <p:cNvSpPr/>
          <p:nvPr/>
        </p:nvSpPr>
        <p:spPr>
          <a:xfrm>
            <a:off x="8354873" y="39854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Google Shape;845;p59"/>
          <p:cNvSpPr/>
          <p:nvPr/>
        </p:nvSpPr>
        <p:spPr>
          <a:xfrm>
            <a:off x="9315455" y="3154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Google Shape;846;p59"/>
          <p:cNvSpPr/>
          <p:nvPr/>
        </p:nvSpPr>
        <p:spPr>
          <a:xfrm>
            <a:off x="8569617" y="461355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59"/>
          <p:cNvSpPr/>
          <p:nvPr/>
        </p:nvSpPr>
        <p:spPr>
          <a:xfrm>
            <a:off x="9795745" y="272182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59"/>
          <p:cNvSpPr/>
          <p:nvPr/>
        </p:nvSpPr>
        <p:spPr>
          <a:xfrm>
            <a:off x="10045127" y="3375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59"/>
          <p:cNvSpPr/>
          <p:nvPr/>
        </p:nvSpPr>
        <p:spPr>
          <a:xfrm>
            <a:off x="9925054" y="39854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0" name="Google Shape;850;p59"/>
          <p:cNvSpPr/>
          <p:nvPr/>
        </p:nvSpPr>
        <p:spPr>
          <a:xfrm>
            <a:off x="10848690" y="35810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1" name="Google Shape;851;p59"/>
          <p:cNvSpPr/>
          <p:nvPr/>
        </p:nvSpPr>
        <p:spPr>
          <a:xfrm>
            <a:off x="10299127" y="44842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 name="Google Shape;852;p59"/>
          <p:cNvSpPr/>
          <p:nvPr/>
        </p:nvSpPr>
        <p:spPr>
          <a:xfrm>
            <a:off x="9260036" y="49973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3" name="Google Shape;853;p59"/>
          <p:cNvSpPr/>
          <p:nvPr/>
        </p:nvSpPr>
        <p:spPr>
          <a:xfrm>
            <a:off x="10807127" y="4137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59"/>
          <p:cNvSpPr/>
          <p:nvPr/>
        </p:nvSpPr>
        <p:spPr>
          <a:xfrm>
            <a:off x="9985090" y="491474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 name="Google Shape;855;p59"/>
          <p:cNvSpPr/>
          <p:nvPr/>
        </p:nvSpPr>
        <p:spPr>
          <a:xfrm>
            <a:off x="10954909" y="310341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56" name="Google Shape;856;p59"/>
          <p:cNvCxnSpPr/>
          <p:nvPr/>
        </p:nvCxnSpPr>
        <p:spPr>
          <a:xfrm flipH="1" rot="10800000">
            <a:off x="8156291" y="242915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857" name="Google Shape;857;p59"/>
          <p:cNvCxnSpPr/>
          <p:nvPr/>
        </p:nvCxnSpPr>
        <p:spPr>
          <a:xfrm flipH="1" rot="10800000">
            <a:off x="7992921" y="5607441"/>
            <a:ext cx="3984337" cy="4619"/>
          </a:xfrm>
          <a:prstGeom prst="straightConnector1">
            <a:avLst/>
          </a:prstGeom>
          <a:noFill/>
          <a:ln cap="flat" cmpd="sng" w="9525">
            <a:solidFill>
              <a:schemeClr val="dk1"/>
            </a:solidFill>
            <a:prstDash val="solid"/>
            <a:miter lim="800000"/>
            <a:headEnd len="sm" w="sm" type="none"/>
            <a:tailEnd len="med" w="med" type="triangle"/>
          </a:ln>
        </p:spPr>
      </p:cxnSp>
      <p:cxnSp>
        <p:nvCxnSpPr>
          <p:cNvPr id="858" name="Google Shape;858;p59"/>
          <p:cNvCxnSpPr/>
          <p:nvPr/>
        </p:nvCxnSpPr>
        <p:spPr>
          <a:xfrm flipH="1">
            <a:off x="8371037" y="2184286"/>
            <a:ext cx="2258291" cy="3251309"/>
          </a:xfrm>
          <a:prstGeom prst="straightConnector1">
            <a:avLst/>
          </a:prstGeom>
          <a:noFill/>
          <a:ln cap="flat" cmpd="sng" w="9525">
            <a:solidFill>
              <a:schemeClr val="dk1"/>
            </a:solidFill>
            <a:prstDash val="dash"/>
            <a:round/>
            <a:headEnd len="sm" w="sm" type="none"/>
            <a:tailEnd len="sm" w="sm" type="none"/>
          </a:ln>
        </p:spPr>
      </p:cxnSp>
      <p:cxnSp>
        <p:nvCxnSpPr>
          <p:cNvPr id="859" name="Google Shape;859;p59"/>
          <p:cNvCxnSpPr/>
          <p:nvPr/>
        </p:nvCxnSpPr>
        <p:spPr>
          <a:xfrm flipH="1">
            <a:off x="8523438" y="2184286"/>
            <a:ext cx="1775689" cy="3403709"/>
          </a:xfrm>
          <a:prstGeom prst="straightConnector1">
            <a:avLst/>
          </a:prstGeom>
          <a:noFill/>
          <a:ln cap="flat" cmpd="sng" w="9525">
            <a:solidFill>
              <a:schemeClr val="dk1"/>
            </a:solidFill>
            <a:prstDash val="dash"/>
            <a:round/>
            <a:headEnd len="sm" w="sm" type="none"/>
            <a:tailEnd len="sm" w="sm" type="none"/>
          </a:ln>
        </p:spPr>
      </p:cxnSp>
      <p:cxnSp>
        <p:nvCxnSpPr>
          <p:cNvPr id="860" name="Google Shape;860;p59"/>
          <p:cNvCxnSpPr/>
          <p:nvPr/>
        </p:nvCxnSpPr>
        <p:spPr>
          <a:xfrm flipH="1">
            <a:off x="8354873" y="2336686"/>
            <a:ext cx="2096655" cy="2979897"/>
          </a:xfrm>
          <a:prstGeom prst="straightConnector1">
            <a:avLst/>
          </a:prstGeom>
          <a:noFill/>
          <a:ln cap="flat" cmpd="sng" w="9525">
            <a:solidFill>
              <a:schemeClr val="dk1"/>
            </a:solidFill>
            <a:prstDash val="dash"/>
            <a:round/>
            <a:headEnd len="sm" w="sm" type="none"/>
            <a:tailEnd len="sm" w="sm" type="none"/>
          </a:ln>
        </p:spPr>
      </p:cxnSp>
      <p:cxnSp>
        <p:nvCxnSpPr>
          <p:cNvPr id="861" name="Google Shape;861;p59"/>
          <p:cNvCxnSpPr/>
          <p:nvPr/>
        </p:nvCxnSpPr>
        <p:spPr>
          <a:xfrm flipH="1">
            <a:off x="8553455" y="2489086"/>
            <a:ext cx="2050474" cy="2827497"/>
          </a:xfrm>
          <a:prstGeom prst="straightConnector1">
            <a:avLst/>
          </a:prstGeom>
          <a:noFill/>
          <a:ln cap="flat" cmpd="sng" w="9525">
            <a:solidFill>
              <a:schemeClr val="dk1"/>
            </a:solidFill>
            <a:prstDash val="dash"/>
            <a:round/>
            <a:headEnd len="sm" w="sm" type="none"/>
            <a:tailEnd len="sm" w="sm"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K-nearest neighbor</a:t>
            </a:r>
            <a:endParaRPr/>
          </a:p>
        </p:txBody>
      </p:sp>
      <p:sp>
        <p:nvSpPr>
          <p:cNvPr id="867" name="Google Shape;867;p60"/>
          <p:cNvSpPr txBox="1"/>
          <p:nvPr>
            <p:ph idx="1" type="body"/>
          </p:nvPr>
        </p:nvSpPr>
        <p:spPr>
          <a:xfrm>
            <a:off x="838200" y="1825625"/>
            <a:ext cx="654974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One of the simplest and yet most efficient methods for classification</a:t>
            </a:r>
            <a:endParaRPr/>
          </a:p>
          <a:p>
            <a:pPr indent="-50800" lvl="0" marL="22860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Algorithm:</a:t>
            </a:r>
            <a:endParaRPr/>
          </a:p>
          <a:p>
            <a:pPr indent="-457200" lvl="1" marL="914400" marR="0" rtl="0" algn="l">
              <a:lnSpc>
                <a:spcPct val="80000"/>
              </a:lnSpc>
              <a:spcBef>
                <a:spcPts val="50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Find a </a:t>
            </a:r>
            <a:r>
              <a:rPr b="0" i="0" lang="en-US" sz="2400" u="none" cap="none" strike="noStrike">
                <a:solidFill>
                  <a:srgbClr val="FFC000"/>
                </a:solidFill>
                <a:latin typeface="Calibri"/>
                <a:ea typeface="Calibri"/>
                <a:cs typeface="Calibri"/>
                <a:sym typeface="Calibri"/>
              </a:rPr>
              <a:t>candidate points </a:t>
            </a:r>
            <a:r>
              <a:rPr b="0" i="0" lang="en-US" sz="2400" u="none" cap="none" strike="noStrike">
                <a:solidFill>
                  <a:schemeClr val="dk1"/>
                </a:solidFill>
                <a:latin typeface="Calibri"/>
                <a:ea typeface="Calibri"/>
                <a:cs typeface="Calibri"/>
                <a:sym typeface="Calibri"/>
              </a:rPr>
              <a:t>k nearest neighbors. “Near” is computed based on distance, Euclidean most common.</a:t>
            </a:r>
            <a:endParaRPr/>
          </a:p>
          <a:p>
            <a:pPr indent="-457200" lvl="1" marL="914400" marR="0" rtl="0" algn="l">
              <a:lnSpc>
                <a:spcPct val="80000"/>
              </a:lnSpc>
              <a:spcBef>
                <a:spcPts val="50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Take a “majority” vote to identify which class the point belongs to </a:t>
            </a:r>
            <a:endParaRPr/>
          </a:p>
          <a:p>
            <a:pPr indent="-457200" lvl="1" marL="914400" marR="0" rtl="0" algn="l">
              <a:lnSpc>
                <a:spcPct val="80000"/>
              </a:lnSpc>
              <a:spcBef>
                <a:spcPts val="500"/>
              </a:spcBef>
              <a:spcAft>
                <a:spcPts val="0"/>
              </a:spcAft>
              <a:buClr>
                <a:schemeClr val="dk1"/>
              </a:buClr>
              <a:buSzPts val="2400"/>
              <a:buFont typeface="Calibri"/>
              <a:buAutoNum type="arabicPeriod"/>
            </a:pPr>
            <a:r>
              <a:rPr b="0" i="0" lang="en-US" sz="2400" u="none" cap="none" strike="noStrike">
                <a:solidFill>
                  <a:schemeClr val="dk1"/>
                </a:solidFill>
                <a:latin typeface="Calibri"/>
                <a:ea typeface="Calibri"/>
                <a:cs typeface="Calibri"/>
                <a:sym typeface="Calibri"/>
              </a:rPr>
              <a:t>In example above the orange point would receive 4 red votes and 1 blue.</a:t>
            </a:r>
            <a:endParaRPr/>
          </a:p>
          <a:p>
            <a:pPr indent="-50800" lvl="0" marL="22860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68" name="Google Shape;868;p60"/>
          <p:cNvSpPr/>
          <p:nvPr/>
        </p:nvSpPr>
        <p:spPr>
          <a:xfrm>
            <a:off x="8553455" y="2392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9" name="Google Shape;869;p60"/>
          <p:cNvSpPr/>
          <p:nvPr/>
        </p:nvSpPr>
        <p:spPr>
          <a:xfrm>
            <a:off x="8433382" y="30017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0" name="Google Shape;870;p60"/>
          <p:cNvSpPr/>
          <p:nvPr/>
        </p:nvSpPr>
        <p:spPr>
          <a:xfrm>
            <a:off x="9357018" y="259725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1" name="Google Shape;871;p60"/>
          <p:cNvSpPr/>
          <p:nvPr/>
        </p:nvSpPr>
        <p:spPr>
          <a:xfrm>
            <a:off x="8807455" y="350046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 name="Google Shape;872;p60"/>
          <p:cNvSpPr/>
          <p:nvPr/>
        </p:nvSpPr>
        <p:spPr>
          <a:xfrm>
            <a:off x="8354873" y="39854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p60"/>
          <p:cNvSpPr/>
          <p:nvPr/>
        </p:nvSpPr>
        <p:spPr>
          <a:xfrm>
            <a:off x="9315455" y="3154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4" name="Google Shape;874;p60"/>
          <p:cNvSpPr/>
          <p:nvPr/>
        </p:nvSpPr>
        <p:spPr>
          <a:xfrm>
            <a:off x="8569617" y="461355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5" name="Google Shape;875;p60"/>
          <p:cNvSpPr/>
          <p:nvPr/>
        </p:nvSpPr>
        <p:spPr>
          <a:xfrm>
            <a:off x="9795745" y="272182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60"/>
          <p:cNvSpPr/>
          <p:nvPr/>
        </p:nvSpPr>
        <p:spPr>
          <a:xfrm>
            <a:off x="10045127" y="3375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7" name="Google Shape;877;p60"/>
          <p:cNvSpPr/>
          <p:nvPr/>
        </p:nvSpPr>
        <p:spPr>
          <a:xfrm>
            <a:off x="9925054" y="39854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8" name="Google Shape;878;p60"/>
          <p:cNvSpPr/>
          <p:nvPr/>
        </p:nvSpPr>
        <p:spPr>
          <a:xfrm>
            <a:off x="10848690" y="35810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9" name="Google Shape;879;p60"/>
          <p:cNvSpPr/>
          <p:nvPr/>
        </p:nvSpPr>
        <p:spPr>
          <a:xfrm>
            <a:off x="10299127" y="44842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0" name="Google Shape;880;p60"/>
          <p:cNvSpPr/>
          <p:nvPr/>
        </p:nvSpPr>
        <p:spPr>
          <a:xfrm>
            <a:off x="9260036" y="49973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1" name="Google Shape;881;p60"/>
          <p:cNvSpPr/>
          <p:nvPr/>
        </p:nvSpPr>
        <p:spPr>
          <a:xfrm>
            <a:off x="10807127" y="4137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2" name="Google Shape;882;p60"/>
          <p:cNvSpPr/>
          <p:nvPr/>
        </p:nvSpPr>
        <p:spPr>
          <a:xfrm>
            <a:off x="9985090" y="491474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3" name="Google Shape;883;p60"/>
          <p:cNvSpPr/>
          <p:nvPr/>
        </p:nvSpPr>
        <p:spPr>
          <a:xfrm>
            <a:off x="10954909" y="310341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84" name="Google Shape;884;p60"/>
          <p:cNvCxnSpPr/>
          <p:nvPr/>
        </p:nvCxnSpPr>
        <p:spPr>
          <a:xfrm flipH="1" rot="10800000">
            <a:off x="8156291" y="242915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885" name="Google Shape;885;p60"/>
          <p:cNvCxnSpPr/>
          <p:nvPr/>
        </p:nvCxnSpPr>
        <p:spPr>
          <a:xfrm flipH="1" rot="10800000">
            <a:off x="7992921" y="5607441"/>
            <a:ext cx="3984337" cy="4619"/>
          </a:xfrm>
          <a:prstGeom prst="straightConnector1">
            <a:avLst/>
          </a:prstGeom>
          <a:noFill/>
          <a:ln cap="flat" cmpd="sng" w="9525">
            <a:solidFill>
              <a:schemeClr val="dk1"/>
            </a:solidFill>
            <a:prstDash val="solid"/>
            <a:miter lim="800000"/>
            <a:headEnd len="sm" w="sm" type="none"/>
            <a:tailEnd len="med" w="med" type="triangle"/>
          </a:ln>
        </p:spPr>
      </p:cxnSp>
      <p:sp>
        <p:nvSpPr>
          <p:cNvPr id="886" name="Google Shape;886;p60"/>
          <p:cNvSpPr/>
          <p:nvPr/>
        </p:nvSpPr>
        <p:spPr>
          <a:xfrm>
            <a:off x="8645469" y="2580068"/>
            <a:ext cx="1653658" cy="1534728"/>
          </a:xfrm>
          <a:prstGeom prst="ellipse">
            <a:avLst/>
          </a:prstGeom>
          <a:noFill/>
          <a:ln cap="flat" cmpd="sng" w="47625">
            <a:solidFill>
              <a:srgbClr val="00B05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7" name="Google Shape;887;p60"/>
          <p:cNvSpPr/>
          <p:nvPr/>
        </p:nvSpPr>
        <p:spPr>
          <a:xfrm>
            <a:off x="9561422" y="3448775"/>
            <a:ext cx="120073" cy="129309"/>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Decision Trees</a:t>
            </a:r>
            <a:endParaRPr/>
          </a:p>
        </p:txBody>
      </p:sp>
      <p:sp>
        <p:nvSpPr>
          <p:cNvPr id="893" name="Google Shape;893;p61"/>
          <p:cNvSpPr txBox="1"/>
          <p:nvPr>
            <p:ph idx="1" type="body"/>
          </p:nvPr>
        </p:nvSpPr>
        <p:spPr>
          <a:xfrm>
            <a:off x="838200" y="1527453"/>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Simple and powerful method for both classification and regression</a:t>
            </a:r>
            <a:endParaRPr/>
          </a:p>
        </p:txBody>
      </p:sp>
      <p:sp>
        <p:nvSpPr>
          <p:cNvPr id="894" name="Google Shape;894;p61"/>
          <p:cNvSpPr/>
          <p:nvPr/>
        </p:nvSpPr>
        <p:spPr>
          <a:xfrm>
            <a:off x="8553455" y="2392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5" name="Google Shape;895;p61"/>
          <p:cNvSpPr/>
          <p:nvPr/>
        </p:nvSpPr>
        <p:spPr>
          <a:xfrm>
            <a:off x="8433382" y="30017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6" name="Google Shape;896;p61"/>
          <p:cNvSpPr/>
          <p:nvPr/>
        </p:nvSpPr>
        <p:spPr>
          <a:xfrm>
            <a:off x="9357018" y="259725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p61"/>
          <p:cNvSpPr/>
          <p:nvPr/>
        </p:nvSpPr>
        <p:spPr>
          <a:xfrm>
            <a:off x="8807455" y="350046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8" name="Google Shape;898;p61"/>
          <p:cNvSpPr/>
          <p:nvPr/>
        </p:nvSpPr>
        <p:spPr>
          <a:xfrm>
            <a:off x="8354873" y="39854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Google Shape;899;p61"/>
          <p:cNvSpPr/>
          <p:nvPr/>
        </p:nvSpPr>
        <p:spPr>
          <a:xfrm>
            <a:off x="9315455" y="3154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0" name="Google Shape;900;p61"/>
          <p:cNvSpPr/>
          <p:nvPr/>
        </p:nvSpPr>
        <p:spPr>
          <a:xfrm>
            <a:off x="8569617" y="461355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1" name="Google Shape;901;p61"/>
          <p:cNvSpPr/>
          <p:nvPr/>
        </p:nvSpPr>
        <p:spPr>
          <a:xfrm>
            <a:off x="9795745" y="272182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2" name="Google Shape;902;p61"/>
          <p:cNvSpPr/>
          <p:nvPr/>
        </p:nvSpPr>
        <p:spPr>
          <a:xfrm>
            <a:off x="10045127" y="3375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3" name="Google Shape;903;p61"/>
          <p:cNvSpPr/>
          <p:nvPr/>
        </p:nvSpPr>
        <p:spPr>
          <a:xfrm>
            <a:off x="9925054" y="39854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4" name="Google Shape;904;p61"/>
          <p:cNvSpPr/>
          <p:nvPr/>
        </p:nvSpPr>
        <p:spPr>
          <a:xfrm>
            <a:off x="10848690" y="35810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5" name="Google Shape;905;p61"/>
          <p:cNvSpPr/>
          <p:nvPr/>
        </p:nvSpPr>
        <p:spPr>
          <a:xfrm>
            <a:off x="10299127" y="44842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6" name="Google Shape;906;p61"/>
          <p:cNvSpPr/>
          <p:nvPr/>
        </p:nvSpPr>
        <p:spPr>
          <a:xfrm>
            <a:off x="9260036" y="49973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7" name="Google Shape;907;p61"/>
          <p:cNvSpPr/>
          <p:nvPr/>
        </p:nvSpPr>
        <p:spPr>
          <a:xfrm>
            <a:off x="10807127" y="4137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 name="Google Shape;908;p61"/>
          <p:cNvSpPr/>
          <p:nvPr/>
        </p:nvSpPr>
        <p:spPr>
          <a:xfrm>
            <a:off x="9985090" y="491474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 name="Google Shape;909;p61"/>
          <p:cNvSpPr/>
          <p:nvPr/>
        </p:nvSpPr>
        <p:spPr>
          <a:xfrm>
            <a:off x="10954909" y="310341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0" name="Google Shape;910;p61"/>
          <p:cNvCxnSpPr/>
          <p:nvPr/>
        </p:nvCxnSpPr>
        <p:spPr>
          <a:xfrm flipH="1" rot="10800000">
            <a:off x="8156291" y="242915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911" name="Google Shape;911;p61"/>
          <p:cNvCxnSpPr/>
          <p:nvPr/>
        </p:nvCxnSpPr>
        <p:spPr>
          <a:xfrm flipH="1" rot="10800000">
            <a:off x="7992921" y="5607441"/>
            <a:ext cx="3984337" cy="4619"/>
          </a:xfrm>
          <a:prstGeom prst="straightConnector1">
            <a:avLst/>
          </a:prstGeom>
          <a:noFill/>
          <a:ln cap="flat" cmpd="sng" w="9525">
            <a:solidFill>
              <a:schemeClr val="dk1"/>
            </a:solidFill>
            <a:prstDash val="solid"/>
            <a:miter lim="800000"/>
            <a:headEnd len="sm" w="sm" type="none"/>
            <a:tailEnd len="med" w="med" type="triangle"/>
          </a:ln>
        </p:spPr>
      </p:cxnSp>
      <p:sp>
        <p:nvSpPr>
          <p:cNvPr id="912" name="Google Shape;912;p61"/>
          <p:cNvSpPr/>
          <p:nvPr/>
        </p:nvSpPr>
        <p:spPr>
          <a:xfrm>
            <a:off x="1247677" y="244080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3" name="Google Shape;913;p61"/>
          <p:cNvSpPr/>
          <p:nvPr/>
        </p:nvSpPr>
        <p:spPr>
          <a:xfrm>
            <a:off x="1597519" y="244080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4" name="Google Shape;914;p61"/>
          <p:cNvSpPr/>
          <p:nvPr/>
        </p:nvSpPr>
        <p:spPr>
          <a:xfrm>
            <a:off x="1897036" y="243418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5" name="Google Shape;915;p61"/>
          <p:cNvSpPr/>
          <p:nvPr/>
        </p:nvSpPr>
        <p:spPr>
          <a:xfrm>
            <a:off x="2246878" y="243418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6" name="Google Shape;916;p61"/>
          <p:cNvSpPr/>
          <p:nvPr/>
        </p:nvSpPr>
        <p:spPr>
          <a:xfrm>
            <a:off x="2553017" y="243418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7" name="Google Shape;917;p61"/>
          <p:cNvSpPr/>
          <p:nvPr/>
        </p:nvSpPr>
        <p:spPr>
          <a:xfrm>
            <a:off x="2902859" y="243418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8" name="Google Shape;918;p61"/>
          <p:cNvSpPr/>
          <p:nvPr/>
        </p:nvSpPr>
        <p:spPr>
          <a:xfrm>
            <a:off x="3202376" y="242755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61"/>
          <p:cNvSpPr/>
          <p:nvPr/>
        </p:nvSpPr>
        <p:spPr>
          <a:xfrm>
            <a:off x="3552218" y="242755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0" name="Google Shape;920;p61"/>
          <p:cNvSpPr/>
          <p:nvPr/>
        </p:nvSpPr>
        <p:spPr>
          <a:xfrm>
            <a:off x="1241052" y="2752233"/>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1" name="Google Shape;921;p61"/>
          <p:cNvSpPr/>
          <p:nvPr/>
        </p:nvSpPr>
        <p:spPr>
          <a:xfrm>
            <a:off x="1590894" y="275223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2" name="Google Shape;922;p61"/>
          <p:cNvSpPr/>
          <p:nvPr/>
        </p:nvSpPr>
        <p:spPr>
          <a:xfrm>
            <a:off x="1890411" y="274560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3" name="Google Shape;923;p61"/>
          <p:cNvSpPr/>
          <p:nvPr/>
        </p:nvSpPr>
        <p:spPr>
          <a:xfrm>
            <a:off x="2240253" y="274560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p61"/>
          <p:cNvSpPr/>
          <p:nvPr/>
        </p:nvSpPr>
        <p:spPr>
          <a:xfrm>
            <a:off x="2546392" y="274560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5" name="Google Shape;925;p61"/>
          <p:cNvSpPr/>
          <p:nvPr/>
        </p:nvSpPr>
        <p:spPr>
          <a:xfrm>
            <a:off x="2896234" y="274560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6" name="Google Shape;926;p61"/>
          <p:cNvSpPr/>
          <p:nvPr/>
        </p:nvSpPr>
        <p:spPr>
          <a:xfrm>
            <a:off x="3195751" y="273898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61"/>
          <p:cNvSpPr/>
          <p:nvPr/>
        </p:nvSpPr>
        <p:spPr>
          <a:xfrm>
            <a:off x="3545593" y="273898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Where to start?</a:t>
            </a:r>
            <a:endParaRPr/>
          </a:p>
        </p:txBody>
      </p:sp>
      <p:sp>
        <p:nvSpPr>
          <p:cNvPr id="141" name="Google Shape;141;p17"/>
          <p:cNvSpPr txBox="1"/>
          <p:nvPr>
            <p:ph idx="1" type="body"/>
          </p:nvPr>
        </p:nvSpPr>
        <p:spPr>
          <a:xfrm>
            <a:off x="838200" y="1851025"/>
            <a:ext cx="10515600" cy="4351338"/>
          </a:xfrm>
          <a:prstGeom prst="rect">
            <a:avLst/>
          </a:prstGeom>
          <a:blipFill rotWithShape="1">
            <a:blip r:embed="rId3">
              <a:alphaModFix/>
            </a:blip>
            <a:stretch>
              <a:fillRect b="0" l="-1042" r="0" t="-2382"/>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142" name="Google Shape;142;p17"/>
          <p:cNvPicPr preferRelativeResize="0"/>
          <p:nvPr/>
        </p:nvPicPr>
        <p:blipFill rotWithShape="1">
          <a:blip r:embed="rId4">
            <a:alphaModFix/>
          </a:blip>
          <a:srcRect b="0" l="0" r="0" t="0"/>
          <a:stretch/>
        </p:blipFill>
        <p:spPr>
          <a:xfrm>
            <a:off x="8522353" y="1690688"/>
            <a:ext cx="2367351" cy="3416300"/>
          </a:xfrm>
          <a:prstGeom prst="rect">
            <a:avLst/>
          </a:prstGeom>
          <a:noFill/>
          <a:ln>
            <a:noFill/>
          </a:ln>
        </p:spPr>
      </p:pic>
      <p:sp>
        <p:nvSpPr>
          <p:cNvPr id="143" name="Google Shape;143;p17"/>
          <p:cNvSpPr/>
          <p:nvPr/>
        </p:nvSpPr>
        <p:spPr>
          <a:xfrm>
            <a:off x="3978570" y="3657361"/>
            <a:ext cx="2018818" cy="461665"/>
          </a:xfrm>
          <a:prstGeom prst="rect">
            <a:avLst/>
          </a:prstGeom>
          <a:blipFill rotWithShape="1">
            <a:blip r:embed="rId5">
              <a:alphaModFix/>
            </a:blip>
            <a:stretch>
              <a:fillRect b="-1710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Decision Trees</a:t>
            </a:r>
            <a:endParaRPr/>
          </a:p>
        </p:txBody>
      </p:sp>
      <p:sp>
        <p:nvSpPr>
          <p:cNvPr id="933" name="Google Shape;933;p62"/>
          <p:cNvSpPr txBox="1"/>
          <p:nvPr>
            <p:ph idx="1" type="body"/>
          </p:nvPr>
        </p:nvSpPr>
        <p:spPr>
          <a:xfrm>
            <a:off x="838200" y="1527453"/>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Simple and powerful method for both classification and regression</a:t>
            </a:r>
            <a:endParaRPr/>
          </a:p>
        </p:txBody>
      </p:sp>
      <p:sp>
        <p:nvSpPr>
          <p:cNvPr id="934" name="Google Shape;934;p62"/>
          <p:cNvSpPr/>
          <p:nvPr/>
        </p:nvSpPr>
        <p:spPr>
          <a:xfrm>
            <a:off x="8553455" y="2392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5" name="Google Shape;935;p62"/>
          <p:cNvSpPr/>
          <p:nvPr/>
        </p:nvSpPr>
        <p:spPr>
          <a:xfrm>
            <a:off x="8433382" y="30017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6" name="Google Shape;936;p62"/>
          <p:cNvSpPr/>
          <p:nvPr/>
        </p:nvSpPr>
        <p:spPr>
          <a:xfrm>
            <a:off x="9357018" y="259725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7" name="Google Shape;937;p62"/>
          <p:cNvSpPr/>
          <p:nvPr/>
        </p:nvSpPr>
        <p:spPr>
          <a:xfrm>
            <a:off x="8807455" y="350046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8" name="Google Shape;938;p62"/>
          <p:cNvSpPr/>
          <p:nvPr/>
        </p:nvSpPr>
        <p:spPr>
          <a:xfrm>
            <a:off x="8354873" y="39854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9" name="Google Shape;939;p62"/>
          <p:cNvSpPr/>
          <p:nvPr/>
        </p:nvSpPr>
        <p:spPr>
          <a:xfrm>
            <a:off x="9315455" y="3154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0" name="Google Shape;940;p62"/>
          <p:cNvSpPr/>
          <p:nvPr/>
        </p:nvSpPr>
        <p:spPr>
          <a:xfrm>
            <a:off x="8569617" y="461355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1" name="Google Shape;941;p62"/>
          <p:cNvSpPr/>
          <p:nvPr/>
        </p:nvSpPr>
        <p:spPr>
          <a:xfrm>
            <a:off x="9795745" y="272182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2" name="Google Shape;942;p62"/>
          <p:cNvSpPr/>
          <p:nvPr/>
        </p:nvSpPr>
        <p:spPr>
          <a:xfrm>
            <a:off x="10045127" y="3375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3" name="Google Shape;943;p62"/>
          <p:cNvSpPr/>
          <p:nvPr/>
        </p:nvSpPr>
        <p:spPr>
          <a:xfrm>
            <a:off x="9925054" y="39854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4" name="Google Shape;944;p62"/>
          <p:cNvSpPr/>
          <p:nvPr/>
        </p:nvSpPr>
        <p:spPr>
          <a:xfrm>
            <a:off x="10848690" y="35810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5" name="Google Shape;945;p62"/>
          <p:cNvSpPr/>
          <p:nvPr/>
        </p:nvSpPr>
        <p:spPr>
          <a:xfrm>
            <a:off x="10299127" y="44842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6" name="Google Shape;946;p62"/>
          <p:cNvSpPr/>
          <p:nvPr/>
        </p:nvSpPr>
        <p:spPr>
          <a:xfrm>
            <a:off x="9260036" y="49973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7" name="Google Shape;947;p62"/>
          <p:cNvSpPr/>
          <p:nvPr/>
        </p:nvSpPr>
        <p:spPr>
          <a:xfrm>
            <a:off x="10807127" y="4137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8" name="Google Shape;948;p62"/>
          <p:cNvSpPr/>
          <p:nvPr/>
        </p:nvSpPr>
        <p:spPr>
          <a:xfrm>
            <a:off x="9985090" y="491474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9" name="Google Shape;949;p62"/>
          <p:cNvSpPr/>
          <p:nvPr/>
        </p:nvSpPr>
        <p:spPr>
          <a:xfrm>
            <a:off x="10954909" y="310341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50" name="Google Shape;950;p62"/>
          <p:cNvCxnSpPr/>
          <p:nvPr/>
        </p:nvCxnSpPr>
        <p:spPr>
          <a:xfrm flipH="1" rot="10800000">
            <a:off x="8156291" y="242915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951" name="Google Shape;951;p62"/>
          <p:cNvCxnSpPr/>
          <p:nvPr/>
        </p:nvCxnSpPr>
        <p:spPr>
          <a:xfrm flipH="1" rot="10800000">
            <a:off x="7992921" y="5607441"/>
            <a:ext cx="3984337" cy="4619"/>
          </a:xfrm>
          <a:prstGeom prst="straightConnector1">
            <a:avLst/>
          </a:prstGeom>
          <a:noFill/>
          <a:ln cap="flat" cmpd="sng" w="9525">
            <a:solidFill>
              <a:schemeClr val="dk1"/>
            </a:solidFill>
            <a:prstDash val="solid"/>
            <a:miter lim="800000"/>
            <a:headEnd len="sm" w="sm" type="none"/>
            <a:tailEnd len="med" w="med" type="triangle"/>
          </a:ln>
        </p:spPr>
      </p:cxnSp>
      <p:sp>
        <p:nvSpPr>
          <p:cNvPr id="952" name="Google Shape;952;p62"/>
          <p:cNvSpPr/>
          <p:nvPr/>
        </p:nvSpPr>
        <p:spPr>
          <a:xfrm>
            <a:off x="1247677" y="244080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3" name="Google Shape;953;p62"/>
          <p:cNvSpPr/>
          <p:nvPr/>
        </p:nvSpPr>
        <p:spPr>
          <a:xfrm>
            <a:off x="1597519" y="244080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p62"/>
          <p:cNvSpPr/>
          <p:nvPr/>
        </p:nvSpPr>
        <p:spPr>
          <a:xfrm>
            <a:off x="1897036" y="243418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p62"/>
          <p:cNvSpPr/>
          <p:nvPr/>
        </p:nvSpPr>
        <p:spPr>
          <a:xfrm>
            <a:off x="2246878" y="243418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6" name="Google Shape;956;p62"/>
          <p:cNvSpPr/>
          <p:nvPr/>
        </p:nvSpPr>
        <p:spPr>
          <a:xfrm>
            <a:off x="2553017" y="243418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7" name="Google Shape;957;p62"/>
          <p:cNvSpPr/>
          <p:nvPr/>
        </p:nvSpPr>
        <p:spPr>
          <a:xfrm>
            <a:off x="2902859" y="243418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8" name="Google Shape;958;p62"/>
          <p:cNvSpPr/>
          <p:nvPr/>
        </p:nvSpPr>
        <p:spPr>
          <a:xfrm>
            <a:off x="3202376" y="242755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9" name="Google Shape;959;p62"/>
          <p:cNvSpPr/>
          <p:nvPr/>
        </p:nvSpPr>
        <p:spPr>
          <a:xfrm>
            <a:off x="3552218" y="242755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0" name="Google Shape;960;p62"/>
          <p:cNvSpPr/>
          <p:nvPr/>
        </p:nvSpPr>
        <p:spPr>
          <a:xfrm>
            <a:off x="1241052" y="2752233"/>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 name="Google Shape;961;p62"/>
          <p:cNvSpPr/>
          <p:nvPr/>
        </p:nvSpPr>
        <p:spPr>
          <a:xfrm>
            <a:off x="1590894" y="275223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 name="Google Shape;962;p62"/>
          <p:cNvSpPr/>
          <p:nvPr/>
        </p:nvSpPr>
        <p:spPr>
          <a:xfrm>
            <a:off x="1890411" y="274560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 name="Google Shape;963;p62"/>
          <p:cNvSpPr/>
          <p:nvPr/>
        </p:nvSpPr>
        <p:spPr>
          <a:xfrm>
            <a:off x="2240253" y="274560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4" name="Google Shape;964;p62"/>
          <p:cNvSpPr/>
          <p:nvPr/>
        </p:nvSpPr>
        <p:spPr>
          <a:xfrm>
            <a:off x="2546392" y="274560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5" name="Google Shape;965;p62"/>
          <p:cNvSpPr/>
          <p:nvPr/>
        </p:nvSpPr>
        <p:spPr>
          <a:xfrm>
            <a:off x="2896234" y="274560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6" name="Google Shape;966;p62"/>
          <p:cNvSpPr/>
          <p:nvPr/>
        </p:nvSpPr>
        <p:spPr>
          <a:xfrm>
            <a:off x="3195751" y="273898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7" name="Google Shape;967;p62"/>
          <p:cNvSpPr/>
          <p:nvPr/>
        </p:nvSpPr>
        <p:spPr>
          <a:xfrm>
            <a:off x="3545593" y="273898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68" name="Google Shape;968;p62"/>
          <p:cNvCxnSpPr/>
          <p:nvPr/>
        </p:nvCxnSpPr>
        <p:spPr>
          <a:xfrm>
            <a:off x="9596359" y="2392104"/>
            <a:ext cx="0" cy="3215337"/>
          </a:xfrm>
          <a:prstGeom prst="straightConnector1">
            <a:avLst/>
          </a:prstGeom>
          <a:noFill/>
          <a:ln cap="flat" cmpd="sng" w="47625">
            <a:solidFill>
              <a:srgbClr val="00B050"/>
            </a:solidFill>
            <a:prstDash val="dash"/>
            <a:miter lim="800000"/>
            <a:headEnd len="sm" w="sm" type="none"/>
            <a:tailEnd len="sm" w="sm" type="none"/>
          </a:ln>
        </p:spPr>
      </p:cxnSp>
      <p:cxnSp>
        <p:nvCxnSpPr>
          <p:cNvPr id="969" name="Google Shape;969;p62"/>
          <p:cNvCxnSpPr/>
          <p:nvPr/>
        </p:nvCxnSpPr>
        <p:spPr>
          <a:xfrm>
            <a:off x="2486758" y="3051501"/>
            <a:ext cx="0" cy="579331"/>
          </a:xfrm>
          <a:prstGeom prst="straightConnector1">
            <a:avLst/>
          </a:prstGeom>
          <a:noFill/>
          <a:ln cap="flat" cmpd="sng" w="53975">
            <a:solidFill>
              <a:schemeClr val="accent1"/>
            </a:solidFill>
            <a:prstDash val="solid"/>
            <a:miter lim="800000"/>
            <a:headEnd len="sm" w="sm" type="none"/>
            <a:tailEnd len="sm" w="sm" type="none"/>
          </a:ln>
        </p:spPr>
      </p:cxnSp>
      <p:sp>
        <p:nvSpPr>
          <p:cNvPr id="970" name="Google Shape;970;p62"/>
          <p:cNvSpPr/>
          <p:nvPr/>
        </p:nvSpPr>
        <p:spPr>
          <a:xfrm>
            <a:off x="783854" y="458103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1" name="Google Shape;971;p62"/>
          <p:cNvSpPr/>
          <p:nvPr/>
        </p:nvSpPr>
        <p:spPr>
          <a:xfrm>
            <a:off x="1133696" y="4581035"/>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2" name="Google Shape;972;p62"/>
          <p:cNvSpPr/>
          <p:nvPr/>
        </p:nvSpPr>
        <p:spPr>
          <a:xfrm>
            <a:off x="1433213" y="457441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3" name="Google Shape;973;p62"/>
          <p:cNvSpPr/>
          <p:nvPr/>
        </p:nvSpPr>
        <p:spPr>
          <a:xfrm>
            <a:off x="1783055" y="457440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4" name="Google Shape;974;p62"/>
          <p:cNvSpPr/>
          <p:nvPr/>
        </p:nvSpPr>
        <p:spPr>
          <a:xfrm>
            <a:off x="777227" y="4832828"/>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5" name="Google Shape;975;p62"/>
          <p:cNvSpPr/>
          <p:nvPr/>
        </p:nvSpPr>
        <p:spPr>
          <a:xfrm>
            <a:off x="1127069" y="483282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6" name="Google Shape;976;p62"/>
          <p:cNvSpPr/>
          <p:nvPr/>
        </p:nvSpPr>
        <p:spPr>
          <a:xfrm>
            <a:off x="1426586" y="482620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7" name="Google Shape;977;p62"/>
          <p:cNvSpPr/>
          <p:nvPr/>
        </p:nvSpPr>
        <p:spPr>
          <a:xfrm>
            <a:off x="1776428" y="482620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8" name="Google Shape;978;p62"/>
          <p:cNvSpPr/>
          <p:nvPr/>
        </p:nvSpPr>
        <p:spPr>
          <a:xfrm>
            <a:off x="3122859" y="453465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9" name="Google Shape;979;p62"/>
          <p:cNvSpPr/>
          <p:nvPr/>
        </p:nvSpPr>
        <p:spPr>
          <a:xfrm>
            <a:off x="3472701" y="453465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0" name="Google Shape;980;p62"/>
          <p:cNvSpPr/>
          <p:nvPr/>
        </p:nvSpPr>
        <p:spPr>
          <a:xfrm>
            <a:off x="3772218" y="452802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1" name="Google Shape;981;p62"/>
          <p:cNvSpPr/>
          <p:nvPr/>
        </p:nvSpPr>
        <p:spPr>
          <a:xfrm>
            <a:off x="4122060" y="452802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2" name="Google Shape;982;p62"/>
          <p:cNvSpPr/>
          <p:nvPr/>
        </p:nvSpPr>
        <p:spPr>
          <a:xfrm>
            <a:off x="3116234" y="484607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3" name="Google Shape;983;p62"/>
          <p:cNvSpPr/>
          <p:nvPr/>
        </p:nvSpPr>
        <p:spPr>
          <a:xfrm>
            <a:off x="3466076" y="484607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4" name="Google Shape;984;p62"/>
          <p:cNvSpPr/>
          <p:nvPr/>
        </p:nvSpPr>
        <p:spPr>
          <a:xfrm>
            <a:off x="3765593" y="483945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5" name="Google Shape;985;p62"/>
          <p:cNvSpPr/>
          <p:nvPr/>
        </p:nvSpPr>
        <p:spPr>
          <a:xfrm>
            <a:off x="4115435" y="483945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86" name="Google Shape;986;p62"/>
          <p:cNvCxnSpPr/>
          <p:nvPr/>
        </p:nvCxnSpPr>
        <p:spPr>
          <a:xfrm rot="10800000">
            <a:off x="1050372" y="3676950"/>
            <a:ext cx="2621919" cy="0"/>
          </a:xfrm>
          <a:prstGeom prst="straightConnector1">
            <a:avLst/>
          </a:prstGeom>
          <a:noFill/>
          <a:ln cap="flat" cmpd="sng" w="53975">
            <a:solidFill>
              <a:schemeClr val="accent1"/>
            </a:solidFill>
            <a:prstDash val="solid"/>
            <a:miter lim="800000"/>
            <a:headEnd len="sm" w="sm" type="none"/>
            <a:tailEnd len="sm" w="sm" type="none"/>
          </a:ln>
        </p:spPr>
      </p:cxnSp>
      <p:cxnSp>
        <p:nvCxnSpPr>
          <p:cNvPr id="987" name="Google Shape;987;p62"/>
          <p:cNvCxnSpPr/>
          <p:nvPr/>
        </p:nvCxnSpPr>
        <p:spPr>
          <a:xfrm>
            <a:off x="3627880" y="3676950"/>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988" name="Google Shape;988;p62"/>
          <p:cNvCxnSpPr/>
          <p:nvPr/>
        </p:nvCxnSpPr>
        <p:spPr>
          <a:xfrm>
            <a:off x="1085478" y="3700854"/>
            <a:ext cx="0" cy="579331"/>
          </a:xfrm>
          <a:prstGeom prst="straightConnector1">
            <a:avLst/>
          </a:prstGeom>
          <a:noFill/>
          <a:ln cap="flat" cmpd="sng" w="53975">
            <a:solidFill>
              <a:schemeClr val="accent1"/>
            </a:solidFill>
            <a:prstDash val="solid"/>
            <a:miter lim="800000"/>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Decision Trees</a:t>
            </a:r>
            <a:endParaRPr/>
          </a:p>
        </p:txBody>
      </p:sp>
      <p:sp>
        <p:nvSpPr>
          <p:cNvPr id="994" name="Google Shape;994;p63"/>
          <p:cNvSpPr txBox="1"/>
          <p:nvPr>
            <p:ph idx="1" type="body"/>
          </p:nvPr>
        </p:nvSpPr>
        <p:spPr>
          <a:xfrm>
            <a:off x="838200" y="1527453"/>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Simple and powerful method for both classification and regression</a:t>
            </a:r>
            <a:endParaRPr/>
          </a:p>
        </p:txBody>
      </p:sp>
      <p:sp>
        <p:nvSpPr>
          <p:cNvPr id="995" name="Google Shape;995;p63"/>
          <p:cNvSpPr/>
          <p:nvPr/>
        </p:nvSpPr>
        <p:spPr>
          <a:xfrm>
            <a:off x="8553455" y="2392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6" name="Google Shape;996;p63"/>
          <p:cNvSpPr/>
          <p:nvPr/>
        </p:nvSpPr>
        <p:spPr>
          <a:xfrm>
            <a:off x="8433382" y="30017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63"/>
          <p:cNvSpPr/>
          <p:nvPr/>
        </p:nvSpPr>
        <p:spPr>
          <a:xfrm>
            <a:off x="9357018" y="259725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8" name="Google Shape;998;p63"/>
          <p:cNvSpPr/>
          <p:nvPr/>
        </p:nvSpPr>
        <p:spPr>
          <a:xfrm>
            <a:off x="8807455" y="350046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9" name="Google Shape;999;p63"/>
          <p:cNvSpPr/>
          <p:nvPr/>
        </p:nvSpPr>
        <p:spPr>
          <a:xfrm>
            <a:off x="8354873" y="39854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0" name="Google Shape;1000;p63"/>
          <p:cNvSpPr/>
          <p:nvPr/>
        </p:nvSpPr>
        <p:spPr>
          <a:xfrm>
            <a:off x="9315455" y="3154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1" name="Google Shape;1001;p63"/>
          <p:cNvSpPr/>
          <p:nvPr/>
        </p:nvSpPr>
        <p:spPr>
          <a:xfrm>
            <a:off x="8569617" y="461355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2" name="Google Shape;1002;p63"/>
          <p:cNvSpPr/>
          <p:nvPr/>
        </p:nvSpPr>
        <p:spPr>
          <a:xfrm>
            <a:off x="9795745" y="272182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3" name="Google Shape;1003;p63"/>
          <p:cNvSpPr/>
          <p:nvPr/>
        </p:nvSpPr>
        <p:spPr>
          <a:xfrm>
            <a:off x="10045127" y="3375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63"/>
          <p:cNvSpPr/>
          <p:nvPr/>
        </p:nvSpPr>
        <p:spPr>
          <a:xfrm>
            <a:off x="9925054" y="39854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5" name="Google Shape;1005;p63"/>
          <p:cNvSpPr/>
          <p:nvPr/>
        </p:nvSpPr>
        <p:spPr>
          <a:xfrm>
            <a:off x="10848690" y="35810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63"/>
          <p:cNvSpPr/>
          <p:nvPr/>
        </p:nvSpPr>
        <p:spPr>
          <a:xfrm>
            <a:off x="10299127" y="44842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7" name="Google Shape;1007;p63"/>
          <p:cNvSpPr/>
          <p:nvPr/>
        </p:nvSpPr>
        <p:spPr>
          <a:xfrm>
            <a:off x="9260036" y="49973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p63"/>
          <p:cNvSpPr/>
          <p:nvPr/>
        </p:nvSpPr>
        <p:spPr>
          <a:xfrm>
            <a:off x="10807127" y="4137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9" name="Google Shape;1009;p63"/>
          <p:cNvSpPr/>
          <p:nvPr/>
        </p:nvSpPr>
        <p:spPr>
          <a:xfrm>
            <a:off x="9985090" y="491474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0" name="Google Shape;1010;p63"/>
          <p:cNvSpPr/>
          <p:nvPr/>
        </p:nvSpPr>
        <p:spPr>
          <a:xfrm>
            <a:off x="10954909" y="310341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11" name="Google Shape;1011;p63"/>
          <p:cNvCxnSpPr/>
          <p:nvPr/>
        </p:nvCxnSpPr>
        <p:spPr>
          <a:xfrm flipH="1" rot="10800000">
            <a:off x="8156291" y="242915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1012" name="Google Shape;1012;p63"/>
          <p:cNvCxnSpPr/>
          <p:nvPr/>
        </p:nvCxnSpPr>
        <p:spPr>
          <a:xfrm flipH="1" rot="10800000">
            <a:off x="7992921" y="5607441"/>
            <a:ext cx="3984337" cy="4619"/>
          </a:xfrm>
          <a:prstGeom prst="straightConnector1">
            <a:avLst/>
          </a:prstGeom>
          <a:noFill/>
          <a:ln cap="flat" cmpd="sng" w="9525">
            <a:solidFill>
              <a:schemeClr val="dk1"/>
            </a:solidFill>
            <a:prstDash val="solid"/>
            <a:miter lim="800000"/>
            <a:headEnd len="sm" w="sm" type="none"/>
            <a:tailEnd len="med" w="med" type="triangle"/>
          </a:ln>
        </p:spPr>
      </p:cxnSp>
      <p:sp>
        <p:nvSpPr>
          <p:cNvPr id="1013" name="Google Shape;1013;p63"/>
          <p:cNvSpPr/>
          <p:nvPr/>
        </p:nvSpPr>
        <p:spPr>
          <a:xfrm>
            <a:off x="1247677" y="244080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4" name="Google Shape;1014;p63"/>
          <p:cNvSpPr/>
          <p:nvPr/>
        </p:nvSpPr>
        <p:spPr>
          <a:xfrm>
            <a:off x="1597519" y="244080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p63"/>
          <p:cNvSpPr/>
          <p:nvPr/>
        </p:nvSpPr>
        <p:spPr>
          <a:xfrm>
            <a:off x="1897036" y="243418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6" name="Google Shape;1016;p63"/>
          <p:cNvSpPr/>
          <p:nvPr/>
        </p:nvSpPr>
        <p:spPr>
          <a:xfrm>
            <a:off x="2246878" y="243418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7" name="Google Shape;1017;p63"/>
          <p:cNvSpPr/>
          <p:nvPr/>
        </p:nvSpPr>
        <p:spPr>
          <a:xfrm>
            <a:off x="2553017" y="243418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8" name="Google Shape;1018;p63"/>
          <p:cNvSpPr/>
          <p:nvPr/>
        </p:nvSpPr>
        <p:spPr>
          <a:xfrm>
            <a:off x="2902859" y="243418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Google Shape;1019;p63"/>
          <p:cNvSpPr/>
          <p:nvPr/>
        </p:nvSpPr>
        <p:spPr>
          <a:xfrm>
            <a:off x="3202376" y="242755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Google Shape;1020;p63"/>
          <p:cNvSpPr/>
          <p:nvPr/>
        </p:nvSpPr>
        <p:spPr>
          <a:xfrm>
            <a:off x="3552218" y="242755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63"/>
          <p:cNvSpPr/>
          <p:nvPr/>
        </p:nvSpPr>
        <p:spPr>
          <a:xfrm>
            <a:off x="1241052" y="2752233"/>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2" name="Google Shape;1022;p63"/>
          <p:cNvSpPr/>
          <p:nvPr/>
        </p:nvSpPr>
        <p:spPr>
          <a:xfrm>
            <a:off x="1590894" y="275223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63"/>
          <p:cNvSpPr/>
          <p:nvPr/>
        </p:nvSpPr>
        <p:spPr>
          <a:xfrm>
            <a:off x="1890411" y="274560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4" name="Google Shape;1024;p63"/>
          <p:cNvSpPr/>
          <p:nvPr/>
        </p:nvSpPr>
        <p:spPr>
          <a:xfrm>
            <a:off x="2240253" y="274560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63"/>
          <p:cNvSpPr/>
          <p:nvPr/>
        </p:nvSpPr>
        <p:spPr>
          <a:xfrm>
            <a:off x="2546392" y="274560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6" name="Google Shape;1026;p63"/>
          <p:cNvSpPr/>
          <p:nvPr/>
        </p:nvSpPr>
        <p:spPr>
          <a:xfrm>
            <a:off x="2896234" y="274560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7" name="Google Shape;1027;p63"/>
          <p:cNvSpPr/>
          <p:nvPr/>
        </p:nvSpPr>
        <p:spPr>
          <a:xfrm>
            <a:off x="3195751" y="273898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63"/>
          <p:cNvSpPr/>
          <p:nvPr/>
        </p:nvSpPr>
        <p:spPr>
          <a:xfrm>
            <a:off x="3545593" y="273898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29" name="Google Shape;1029;p63"/>
          <p:cNvCxnSpPr/>
          <p:nvPr/>
        </p:nvCxnSpPr>
        <p:spPr>
          <a:xfrm>
            <a:off x="9596359" y="2392104"/>
            <a:ext cx="0" cy="3215337"/>
          </a:xfrm>
          <a:prstGeom prst="straightConnector1">
            <a:avLst/>
          </a:prstGeom>
          <a:noFill/>
          <a:ln cap="flat" cmpd="sng" w="47625">
            <a:solidFill>
              <a:srgbClr val="00B050"/>
            </a:solidFill>
            <a:prstDash val="dash"/>
            <a:miter lim="800000"/>
            <a:headEnd len="sm" w="sm" type="none"/>
            <a:tailEnd len="sm" w="sm" type="none"/>
          </a:ln>
        </p:spPr>
      </p:cxnSp>
      <p:cxnSp>
        <p:nvCxnSpPr>
          <p:cNvPr id="1030" name="Google Shape;1030;p63"/>
          <p:cNvCxnSpPr/>
          <p:nvPr/>
        </p:nvCxnSpPr>
        <p:spPr>
          <a:xfrm>
            <a:off x="2486758" y="3051501"/>
            <a:ext cx="0" cy="579331"/>
          </a:xfrm>
          <a:prstGeom prst="straightConnector1">
            <a:avLst/>
          </a:prstGeom>
          <a:noFill/>
          <a:ln cap="flat" cmpd="sng" w="53975">
            <a:solidFill>
              <a:schemeClr val="accent1"/>
            </a:solidFill>
            <a:prstDash val="solid"/>
            <a:miter lim="800000"/>
            <a:headEnd len="sm" w="sm" type="none"/>
            <a:tailEnd len="sm" w="sm" type="none"/>
          </a:ln>
        </p:spPr>
      </p:cxnSp>
      <p:sp>
        <p:nvSpPr>
          <p:cNvPr id="1031" name="Google Shape;1031;p63"/>
          <p:cNvSpPr/>
          <p:nvPr/>
        </p:nvSpPr>
        <p:spPr>
          <a:xfrm>
            <a:off x="783854" y="458103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2" name="Google Shape;1032;p63"/>
          <p:cNvSpPr/>
          <p:nvPr/>
        </p:nvSpPr>
        <p:spPr>
          <a:xfrm>
            <a:off x="1133696" y="4581035"/>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3" name="Google Shape;1033;p63"/>
          <p:cNvSpPr/>
          <p:nvPr/>
        </p:nvSpPr>
        <p:spPr>
          <a:xfrm>
            <a:off x="1433213" y="457441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4" name="Google Shape;1034;p63"/>
          <p:cNvSpPr/>
          <p:nvPr/>
        </p:nvSpPr>
        <p:spPr>
          <a:xfrm>
            <a:off x="1783055" y="457440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5" name="Google Shape;1035;p63"/>
          <p:cNvSpPr/>
          <p:nvPr/>
        </p:nvSpPr>
        <p:spPr>
          <a:xfrm>
            <a:off x="777227" y="4832828"/>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6" name="Google Shape;1036;p63"/>
          <p:cNvSpPr/>
          <p:nvPr/>
        </p:nvSpPr>
        <p:spPr>
          <a:xfrm>
            <a:off x="1127069" y="483282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7" name="Google Shape;1037;p63"/>
          <p:cNvSpPr/>
          <p:nvPr/>
        </p:nvSpPr>
        <p:spPr>
          <a:xfrm>
            <a:off x="1426586" y="482620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8" name="Google Shape;1038;p63"/>
          <p:cNvSpPr/>
          <p:nvPr/>
        </p:nvSpPr>
        <p:spPr>
          <a:xfrm>
            <a:off x="1776428" y="482620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p63"/>
          <p:cNvSpPr/>
          <p:nvPr/>
        </p:nvSpPr>
        <p:spPr>
          <a:xfrm>
            <a:off x="3122859" y="453465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63"/>
          <p:cNvSpPr/>
          <p:nvPr/>
        </p:nvSpPr>
        <p:spPr>
          <a:xfrm>
            <a:off x="3472701" y="453465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63"/>
          <p:cNvSpPr/>
          <p:nvPr/>
        </p:nvSpPr>
        <p:spPr>
          <a:xfrm>
            <a:off x="3772218" y="452802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2" name="Google Shape;1042;p63"/>
          <p:cNvSpPr/>
          <p:nvPr/>
        </p:nvSpPr>
        <p:spPr>
          <a:xfrm>
            <a:off x="4122060" y="452802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3" name="Google Shape;1043;p63"/>
          <p:cNvSpPr/>
          <p:nvPr/>
        </p:nvSpPr>
        <p:spPr>
          <a:xfrm>
            <a:off x="3116234" y="484607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4" name="Google Shape;1044;p63"/>
          <p:cNvSpPr/>
          <p:nvPr/>
        </p:nvSpPr>
        <p:spPr>
          <a:xfrm>
            <a:off x="3466076" y="484607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5" name="Google Shape;1045;p63"/>
          <p:cNvSpPr/>
          <p:nvPr/>
        </p:nvSpPr>
        <p:spPr>
          <a:xfrm>
            <a:off x="3765593" y="483945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6" name="Google Shape;1046;p63"/>
          <p:cNvSpPr/>
          <p:nvPr/>
        </p:nvSpPr>
        <p:spPr>
          <a:xfrm>
            <a:off x="4115435" y="483945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47" name="Google Shape;1047;p63"/>
          <p:cNvCxnSpPr/>
          <p:nvPr/>
        </p:nvCxnSpPr>
        <p:spPr>
          <a:xfrm rot="10800000">
            <a:off x="1050372" y="3676950"/>
            <a:ext cx="2621919" cy="0"/>
          </a:xfrm>
          <a:prstGeom prst="straightConnector1">
            <a:avLst/>
          </a:prstGeom>
          <a:noFill/>
          <a:ln cap="flat" cmpd="sng" w="53975">
            <a:solidFill>
              <a:schemeClr val="accent1"/>
            </a:solidFill>
            <a:prstDash val="solid"/>
            <a:miter lim="800000"/>
            <a:headEnd len="sm" w="sm" type="none"/>
            <a:tailEnd len="sm" w="sm" type="none"/>
          </a:ln>
        </p:spPr>
      </p:cxnSp>
      <p:cxnSp>
        <p:nvCxnSpPr>
          <p:cNvPr id="1048" name="Google Shape;1048;p63"/>
          <p:cNvCxnSpPr/>
          <p:nvPr/>
        </p:nvCxnSpPr>
        <p:spPr>
          <a:xfrm>
            <a:off x="3627880" y="3676950"/>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049" name="Google Shape;1049;p63"/>
          <p:cNvCxnSpPr/>
          <p:nvPr/>
        </p:nvCxnSpPr>
        <p:spPr>
          <a:xfrm>
            <a:off x="1085478" y="3700854"/>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050" name="Google Shape;1050;p63"/>
          <p:cNvCxnSpPr/>
          <p:nvPr/>
        </p:nvCxnSpPr>
        <p:spPr>
          <a:xfrm flipH="1">
            <a:off x="8165528" y="4900858"/>
            <a:ext cx="1430832" cy="11481"/>
          </a:xfrm>
          <a:prstGeom prst="straightConnector1">
            <a:avLst/>
          </a:prstGeom>
          <a:noFill/>
          <a:ln cap="flat" cmpd="sng" w="47625">
            <a:solidFill>
              <a:srgbClr val="00B050"/>
            </a:solidFill>
            <a:prstDash val="dash"/>
            <a:miter lim="800000"/>
            <a:headEnd len="sm" w="sm" type="none"/>
            <a:tailEnd len="sm" w="sm" type="none"/>
          </a:ln>
        </p:spPr>
      </p:cxnSp>
      <p:cxnSp>
        <p:nvCxnSpPr>
          <p:cNvPr id="1051" name="Google Shape;1051;p63"/>
          <p:cNvCxnSpPr/>
          <p:nvPr/>
        </p:nvCxnSpPr>
        <p:spPr>
          <a:xfrm>
            <a:off x="1356474" y="5047169"/>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052" name="Google Shape;1052;p63"/>
          <p:cNvCxnSpPr/>
          <p:nvPr/>
        </p:nvCxnSpPr>
        <p:spPr>
          <a:xfrm rot="10800000">
            <a:off x="777227" y="5626500"/>
            <a:ext cx="1119810" cy="1"/>
          </a:xfrm>
          <a:prstGeom prst="straightConnector1">
            <a:avLst/>
          </a:prstGeom>
          <a:noFill/>
          <a:ln cap="flat" cmpd="sng" w="53975">
            <a:solidFill>
              <a:schemeClr val="accent1"/>
            </a:solidFill>
            <a:prstDash val="solid"/>
            <a:miter lim="800000"/>
            <a:headEnd len="sm" w="sm" type="none"/>
            <a:tailEnd len="sm" w="sm" type="none"/>
          </a:ln>
        </p:spPr>
      </p:cxnSp>
      <p:cxnSp>
        <p:nvCxnSpPr>
          <p:cNvPr id="1053" name="Google Shape;1053;p63"/>
          <p:cNvCxnSpPr/>
          <p:nvPr/>
        </p:nvCxnSpPr>
        <p:spPr>
          <a:xfrm>
            <a:off x="1897036" y="5587563"/>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054" name="Google Shape;1054;p63"/>
          <p:cNvCxnSpPr/>
          <p:nvPr/>
        </p:nvCxnSpPr>
        <p:spPr>
          <a:xfrm>
            <a:off x="777227" y="5606622"/>
            <a:ext cx="0" cy="579331"/>
          </a:xfrm>
          <a:prstGeom prst="straightConnector1">
            <a:avLst/>
          </a:prstGeom>
          <a:noFill/>
          <a:ln cap="flat" cmpd="sng" w="53975">
            <a:solidFill>
              <a:schemeClr val="accent1"/>
            </a:solidFill>
            <a:prstDash val="solid"/>
            <a:miter lim="800000"/>
            <a:headEnd len="sm" w="sm" type="none"/>
            <a:tailEnd len="sm" w="sm" type="none"/>
          </a:ln>
        </p:spPr>
      </p:cxnSp>
      <p:sp>
        <p:nvSpPr>
          <p:cNvPr id="1055" name="Google Shape;1055;p63"/>
          <p:cNvSpPr/>
          <p:nvPr/>
        </p:nvSpPr>
        <p:spPr>
          <a:xfrm>
            <a:off x="240516" y="6303818"/>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6" name="Google Shape;1056;p63"/>
          <p:cNvSpPr/>
          <p:nvPr/>
        </p:nvSpPr>
        <p:spPr>
          <a:xfrm>
            <a:off x="590358" y="630381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63"/>
          <p:cNvSpPr/>
          <p:nvPr/>
        </p:nvSpPr>
        <p:spPr>
          <a:xfrm>
            <a:off x="889875" y="629719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63"/>
          <p:cNvSpPr/>
          <p:nvPr/>
        </p:nvSpPr>
        <p:spPr>
          <a:xfrm>
            <a:off x="1239717" y="629719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63"/>
          <p:cNvSpPr/>
          <p:nvPr/>
        </p:nvSpPr>
        <p:spPr>
          <a:xfrm>
            <a:off x="233889" y="655561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63"/>
          <p:cNvSpPr/>
          <p:nvPr/>
        </p:nvSpPr>
        <p:spPr>
          <a:xfrm>
            <a:off x="583731" y="655560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1" name="Google Shape;1061;p63"/>
          <p:cNvSpPr/>
          <p:nvPr/>
        </p:nvSpPr>
        <p:spPr>
          <a:xfrm>
            <a:off x="883248" y="654898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2" name="Google Shape;1062;p63"/>
          <p:cNvSpPr/>
          <p:nvPr/>
        </p:nvSpPr>
        <p:spPr>
          <a:xfrm>
            <a:off x="1829438" y="6290569"/>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Decision Trees</a:t>
            </a:r>
            <a:endParaRPr/>
          </a:p>
        </p:txBody>
      </p:sp>
      <p:sp>
        <p:nvSpPr>
          <p:cNvPr id="1068" name="Google Shape;1068;p64"/>
          <p:cNvSpPr txBox="1"/>
          <p:nvPr>
            <p:ph idx="1" type="body"/>
          </p:nvPr>
        </p:nvSpPr>
        <p:spPr>
          <a:xfrm>
            <a:off x="838200" y="1527453"/>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Simple and powerful method for both classification and regression</a:t>
            </a:r>
            <a:endParaRPr/>
          </a:p>
        </p:txBody>
      </p:sp>
      <p:sp>
        <p:nvSpPr>
          <p:cNvPr id="1069" name="Google Shape;1069;p64"/>
          <p:cNvSpPr/>
          <p:nvPr/>
        </p:nvSpPr>
        <p:spPr>
          <a:xfrm>
            <a:off x="8553455" y="2392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64"/>
          <p:cNvSpPr/>
          <p:nvPr/>
        </p:nvSpPr>
        <p:spPr>
          <a:xfrm>
            <a:off x="8433382" y="30017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1" name="Google Shape;1071;p64"/>
          <p:cNvSpPr/>
          <p:nvPr/>
        </p:nvSpPr>
        <p:spPr>
          <a:xfrm>
            <a:off x="9357018" y="259725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2" name="Google Shape;1072;p64"/>
          <p:cNvSpPr/>
          <p:nvPr/>
        </p:nvSpPr>
        <p:spPr>
          <a:xfrm>
            <a:off x="8807455" y="350046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3" name="Google Shape;1073;p64"/>
          <p:cNvSpPr/>
          <p:nvPr/>
        </p:nvSpPr>
        <p:spPr>
          <a:xfrm>
            <a:off x="8354873" y="39854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4" name="Google Shape;1074;p64"/>
          <p:cNvSpPr/>
          <p:nvPr/>
        </p:nvSpPr>
        <p:spPr>
          <a:xfrm>
            <a:off x="9315455" y="3154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5" name="Google Shape;1075;p64"/>
          <p:cNvSpPr/>
          <p:nvPr/>
        </p:nvSpPr>
        <p:spPr>
          <a:xfrm>
            <a:off x="8569617" y="461355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6" name="Google Shape;1076;p64"/>
          <p:cNvSpPr/>
          <p:nvPr/>
        </p:nvSpPr>
        <p:spPr>
          <a:xfrm>
            <a:off x="9795745" y="272182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7" name="Google Shape;1077;p64"/>
          <p:cNvSpPr/>
          <p:nvPr/>
        </p:nvSpPr>
        <p:spPr>
          <a:xfrm>
            <a:off x="10045127" y="3375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8" name="Google Shape;1078;p64"/>
          <p:cNvSpPr/>
          <p:nvPr/>
        </p:nvSpPr>
        <p:spPr>
          <a:xfrm>
            <a:off x="9925054" y="39854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9" name="Google Shape;1079;p64"/>
          <p:cNvSpPr/>
          <p:nvPr/>
        </p:nvSpPr>
        <p:spPr>
          <a:xfrm>
            <a:off x="10848690" y="35810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0" name="Google Shape;1080;p64"/>
          <p:cNvSpPr/>
          <p:nvPr/>
        </p:nvSpPr>
        <p:spPr>
          <a:xfrm>
            <a:off x="10299127" y="44842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1" name="Google Shape;1081;p64"/>
          <p:cNvSpPr/>
          <p:nvPr/>
        </p:nvSpPr>
        <p:spPr>
          <a:xfrm>
            <a:off x="9260036" y="49973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2" name="Google Shape;1082;p64"/>
          <p:cNvSpPr/>
          <p:nvPr/>
        </p:nvSpPr>
        <p:spPr>
          <a:xfrm>
            <a:off x="10807127" y="4137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3" name="Google Shape;1083;p64"/>
          <p:cNvSpPr/>
          <p:nvPr/>
        </p:nvSpPr>
        <p:spPr>
          <a:xfrm>
            <a:off x="9985090" y="491474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64"/>
          <p:cNvSpPr/>
          <p:nvPr/>
        </p:nvSpPr>
        <p:spPr>
          <a:xfrm>
            <a:off x="10954909" y="310341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85" name="Google Shape;1085;p64"/>
          <p:cNvCxnSpPr/>
          <p:nvPr/>
        </p:nvCxnSpPr>
        <p:spPr>
          <a:xfrm flipH="1" rot="10800000">
            <a:off x="8156291" y="242915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1086" name="Google Shape;1086;p64"/>
          <p:cNvCxnSpPr/>
          <p:nvPr/>
        </p:nvCxnSpPr>
        <p:spPr>
          <a:xfrm flipH="1" rot="10800000">
            <a:off x="7992921" y="5607441"/>
            <a:ext cx="3984337" cy="4619"/>
          </a:xfrm>
          <a:prstGeom prst="straightConnector1">
            <a:avLst/>
          </a:prstGeom>
          <a:noFill/>
          <a:ln cap="flat" cmpd="sng" w="9525">
            <a:solidFill>
              <a:schemeClr val="dk1"/>
            </a:solidFill>
            <a:prstDash val="solid"/>
            <a:miter lim="800000"/>
            <a:headEnd len="sm" w="sm" type="none"/>
            <a:tailEnd len="med" w="med" type="triangle"/>
          </a:ln>
        </p:spPr>
      </p:cxnSp>
      <p:sp>
        <p:nvSpPr>
          <p:cNvPr id="1087" name="Google Shape;1087;p64"/>
          <p:cNvSpPr/>
          <p:nvPr/>
        </p:nvSpPr>
        <p:spPr>
          <a:xfrm>
            <a:off x="1247677" y="244080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8" name="Google Shape;1088;p64"/>
          <p:cNvSpPr/>
          <p:nvPr/>
        </p:nvSpPr>
        <p:spPr>
          <a:xfrm>
            <a:off x="1597519" y="244080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9" name="Google Shape;1089;p64"/>
          <p:cNvSpPr/>
          <p:nvPr/>
        </p:nvSpPr>
        <p:spPr>
          <a:xfrm>
            <a:off x="1897036" y="243418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0" name="Google Shape;1090;p64"/>
          <p:cNvSpPr/>
          <p:nvPr/>
        </p:nvSpPr>
        <p:spPr>
          <a:xfrm>
            <a:off x="2246878" y="243418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1" name="Google Shape;1091;p64"/>
          <p:cNvSpPr/>
          <p:nvPr/>
        </p:nvSpPr>
        <p:spPr>
          <a:xfrm>
            <a:off x="2553017" y="243418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2" name="Google Shape;1092;p64"/>
          <p:cNvSpPr/>
          <p:nvPr/>
        </p:nvSpPr>
        <p:spPr>
          <a:xfrm>
            <a:off x="2902859" y="243418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3" name="Google Shape;1093;p64"/>
          <p:cNvSpPr/>
          <p:nvPr/>
        </p:nvSpPr>
        <p:spPr>
          <a:xfrm>
            <a:off x="3202376" y="242755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4" name="Google Shape;1094;p64"/>
          <p:cNvSpPr/>
          <p:nvPr/>
        </p:nvSpPr>
        <p:spPr>
          <a:xfrm>
            <a:off x="3552218" y="242755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5" name="Google Shape;1095;p64"/>
          <p:cNvSpPr/>
          <p:nvPr/>
        </p:nvSpPr>
        <p:spPr>
          <a:xfrm>
            <a:off x="1241052" y="2752233"/>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64"/>
          <p:cNvSpPr/>
          <p:nvPr/>
        </p:nvSpPr>
        <p:spPr>
          <a:xfrm>
            <a:off x="1590894" y="275223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7" name="Google Shape;1097;p64"/>
          <p:cNvSpPr/>
          <p:nvPr/>
        </p:nvSpPr>
        <p:spPr>
          <a:xfrm>
            <a:off x="1890411" y="274560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8" name="Google Shape;1098;p64"/>
          <p:cNvSpPr/>
          <p:nvPr/>
        </p:nvSpPr>
        <p:spPr>
          <a:xfrm>
            <a:off x="2240253" y="274560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9" name="Google Shape;1099;p64"/>
          <p:cNvSpPr/>
          <p:nvPr/>
        </p:nvSpPr>
        <p:spPr>
          <a:xfrm>
            <a:off x="2546392" y="274560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0" name="Google Shape;1100;p64"/>
          <p:cNvSpPr/>
          <p:nvPr/>
        </p:nvSpPr>
        <p:spPr>
          <a:xfrm>
            <a:off x="2896234" y="274560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1" name="Google Shape;1101;p64"/>
          <p:cNvSpPr/>
          <p:nvPr/>
        </p:nvSpPr>
        <p:spPr>
          <a:xfrm>
            <a:off x="3195751" y="273898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2" name="Google Shape;1102;p64"/>
          <p:cNvSpPr/>
          <p:nvPr/>
        </p:nvSpPr>
        <p:spPr>
          <a:xfrm>
            <a:off x="3545593" y="273898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03" name="Google Shape;1103;p64"/>
          <p:cNvCxnSpPr/>
          <p:nvPr/>
        </p:nvCxnSpPr>
        <p:spPr>
          <a:xfrm>
            <a:off x="9596359" y="2392104"/>
            <a:ext cx="0" cy="3215337"/>
          </a:xfrm>
          <a:prstGeom prst="straightConnector1">
            <a:avLst/>
          </a:prstGeom>
          <a:noFill/>
          <a:ln cap="flat" cmpd="sng" w="47625">
            <a:solidFill>
              <a:srgbClr val="00B050"/>
            </a:solidFill>
            <a:prstDash val="dash"/>
            <a:miter lim="800000"/>
            <a:headEnd len="sm" w="sm" type="none"/>
            <a:tailEnd len="sm" w="sm" type="none"/>
          </a:ln>
        </p:spPr>
      </p:cxnSp>
      <p:cxnSp>
        <p:nvCxnSpPr>
          <p:cNvPr id="1104" name="Google Shape;1104;p64"/>
          <p:cNvCxnSpPr/>
          <p:nvPr/>
        </p:nvCxnSpPr>
        <p:spPr>
          <a:xfrm>
            <a:off x="2486758" y="3066999"/>
            <a:ext cx="0" cy="579331"/>
          </a:xfrm>
          <a:prstGeom prst="straightConnector1">
            <a:avLst/>
          </a:prstGeom>
          <a:noFill/>
          <a:ln cap="flat" cmpd="sng" w="53975">
            <a:solidFill>
              <a:schemeClr val="accent1"/>
            </a:solidFill>
            <a:prstDash val="solid"/>
            <a:miter lim="800000"/>
            <a:headEnd len="sm" w="sm" type="none"/>
            <a:tailEnd len="sm" w="sm" type="none"/>
          </a:ln>
        </p:spPr>
      </p:cxnSp>
      <p:sp>
        <p:nvSpPr>
          <p:cNvPr id="1105" name="Google Shape;1105;p64"/>
          <p:cNvSpPr/>
          <p:nvPr/>
        </p:nvSpPr>
        <p:spPr>
          <a:xfrm>
            <a:off x="783854" y="4581036"/>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6" name="Google Shape;1106;p64"/>
          <p:cNvSpPr/>
          <p:nvPr/>
        </p:nvSpPr>
        <p:spPr>
          <a:xfrm>
            <a:off x="1133696" y="4581035"/>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7" name="Google Shape;1107;p64"/>
          <p:cNvSpPr/>
          <p:nvPr/>
        </p:nvSpPr>
        <p:spPr>
          <a:xfrm>
            <a:off x="1433213" y="457441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8" name="Google Shape;1108;p64"/>
          <p:cNvSpPr/>
          <p:nvPr/>
        </p:nvSpPr>
        <p:spPr>
          <a:xfrm>
            <a:off x="1783055" y="457440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64"/>
          <p:cNvSpPr/>
          <p:nvPr/>
        </p:nvSpPr>
        <p:spPr>
          <a:xfrm>
            <a:off x="777227" y="4832828"/>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0" name="Google Shape;1110;p64"/>
          <p:cNvSpPr/>
          <p:nvPr/>
        </p:nvSpPr>
        <p:spPr>
          <a:xfrm>
            <a:off x="1127069" y="483282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1" name="Google Shape;1111;p64"/>
          <p:cNvSpPr/>
          <p:nvPr/>
        </p:nvSpPr>
        <p:spPr>
          <a:xfrm>
            <a:off x="1426586" y="482620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2" name="Google Shape;1112;p64"/>
          <p:cNvSpPr/>
          <p:nvPr/>
        </p:nvSpPr>
        <p:spPr>
          <a:xfrm>
            <a:off x="1776428" y="482620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3" name="Google Shape;1113;p64"/>
          <p:cNvSpPr/>
          <p:nvPr/>
        </p:nvSpPr>
        <p:spPr>
          <a:xfrm>
            <a:off x="3122859" y="453465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4" name="Google Shape;1114;p64"/>
          <p:cNvSpPr/>
          <p:nvPr/>
        </p:nvSpPr>
        <p:spPr>
          <a:xfrm>
            <a:off x="3472701" y="453465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5" name="Google Shape;1115;p64"/>
          <p:cNvSpPr/>
          <p:nvPr/>
        </p:nvSpPr>
        <p:spPr>
          <a:xfrm>
            <a:off x="3772218" y="452802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6" name="Google Shape;1116;p64"/>
          <p:cNvSpPr/>
          <p:nvPr/>
        </p:nvSpPr>
        <p:spPr>
          <a:xfrm>
            <a:off x="4122060" y="452802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7" name="Google Shape;1117;p64"/>
          <p:cNvSpPr/>
          <p:nvPr/>
        </p:nvSpPr>
        <p:spPr>
          <a:xfrm>
            <a:off x="3116234" y="484607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8" name="Google Shape;1118;p64"/>
          <p:cNvSpPr/>
          <p:nvPr/>
        </p:nvSpPr>
        <p:spPr>
          <a:xfrm>
            <a:off x="3466076" y="484607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9" name="Google Shape;1119;p64"/>
          <p:cNvSpPr/>
          <p:nvPr/>
        </p:nvSpPr>
        <p:spPr>
          <a:xfrm>
            <a:off x="3765593" y="483945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0" name="Google Shape;1120;p64"/>
          <p:cNvSpPr/>
          <p:nvPr/>
        </p:nvSpPr>
        <p:spPr>
          <a:xfrm>
            <a:off x="4115435" y="483945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21" name="Google Shape;1121;p64"/>
          <p:cNvCxnSpPr/>
          <p:nvPr/>
        </p:nvCxnSpPr>
        <p:spPr>
          <a:xfrm rot="10800000">
            <a:off x="1050372" y="3676950"/>
            <a:ext cx="2621919" cy="0"/>
          </a:xfrm>
          <a:prstGeom prst="straightConnector1">
            <a:avLst/>
          </a:prstGeom>
          <a:noFill/>
          <a:ln cap="flat" cmpd="sng" w="53975">
            <a:solidFill>
              <a:schemeClr val="accent1"/>
            </a:solidFill>
            <a:prstDash val="solid"/>
            <a:miter lim="800000"/>
            <a:headEnd len="sm" w="sm" type="none"/>
            <a:tailEnd len="sm" w="sm" type="none"/>
          </a:ln>
        </p:spPr>
      </p:cxnSp>
      <p:cxnSp>
        <p:nvCxnSpPr>
          <p:cNvPr id="1122" name="Google Shape;1122;p64"/>
          <p:cNvCxnSpPr/>
          <p:nvPr/>
        </p:nvCxnSpPr>
        <p:spPr>
          <a:xfrm>
            <a:off x="3658876" y="3676950"/>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123" name="Google Shape;1123;p64"/>
          <p:cNvCxnSpPr/>
          <p:nvPr/>
        </p:nvCxnSpPr>
        <p:spPr>
          <a:xfrm>
            <a:off x="1069980" y="3685356"/>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124" name="Google Shape;1124;p64"/>
          <p:cNvCxnSpPr/>
          <p:nvPr/>
        </p:nvCxnSpPr>
        <p:spPr>
          <a:xfrm flipH="1">
            <a:off x="8165528" y="4900858"/>
            <a:ext cx="1430832" cy="11481"/>
          </a:xfrm>
          <a:prstGeom prst="straightConnector1">
            <a:avLst/>
          </a:prstGeom>
          <a:noFill/>
          <a:ln cap="flat" cmpd="sng" w="47625">
            <a:solidFill>
              <a:srgbClr val="00B050"/>
            </a:solidFill>
            <a:prstDash val="dash"/>
            <a:miter lim="800000"/>
            <a:headEnd len="sm" w="sm" type="none"/>
            <a:tailEnd len="sm" w="sm" type="none"/>
          </a:ln>
        </p:spPr>
      </p:cxnSp>
      <p:cxnSp>
        <p:nvCxnSpPr>
          <p:cNvPr id="1125" name="Google Shape;1125;p64"/>
          <p:cNvCxnSpPr/>
          <p:nvPr/>
        </p:nvCxnSpPr>
        <p:spPr>
          <a:xfrm>
            <a:off x="1356474" y="5047169"/>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126" name="Google Shape;1126;p64"/>
          <p:cNvCxnSpPr/>
          <p:nvPr/>
        </p:nvCxnSpPr>
        <p:spPr>
          <a:xfrm rot="10800000">
            <a:off x="777227" y="5611002"/>
            <a:ext cx="1119810" cy="1"/>
          </a:xfrm>
          <a:prstGeom prst="straightConnector1">
            <a:avLst/>
          </a:prstGeom>
          <a:noFill/>
          <a:ln cap="flat" cmpd="sng" w="53975">
            <a:solidFill>
              <a:schemeClr val="accent1"/>
            </a:solidFill>
            <a:prstDash val="solid"/>
            <a:miter lim="800000"/>
            <a:headEnd len="sm" w="sm" type="none"/>
            <a:tailEnd len="sm" w="sm" type="none"/>
          </a:ln>
        </p:spPr>
      </p:cxnSp>
      <p:cxnSp>
        <p:nvCxnSpPr>
          <p:cNvPr id="1127" name="Google Shape;1127;p64"/>
          <p:cNvCxnSpPr/>
          <p:nvPr/>
        </p:nvCxnSpPr>
        <p:spPr>
          <a:xfrm>
            <a:off x="1897036" y="5587563"/>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128" name="Google Shape;1128;p64"/>
          <p:cNvCxnSpPr/>
          <p:nvPr/>
        </p:nvCxnSpPr>
        <p:spPr>
          <a:xfrm>
            <a:off x="777227" y="5606622"/>
            <a:ext cx="0" cy="579331"/>
          </a:xfrm>
          <a:prstGeom prst="straightConnector1">
            <a:avLst/>
          </a:prstGeom>
          <a:noFill/>
          <a:ln cap="flat" cmpd="sng" w="53975">
            <a:solidFill>
              <a:schemeClr val="accent1"/>
            </a:solidFill>
            <a:prstDash val="solid"/>
            <a:miter lim="800000"/>
            <a:headEnd len="sm" w="sm" type="none"/>
            <a:tailEnd len="sm" w="sm" type="none"/>
          </a:ln>
        </p:spPr>
      </p:cxnSp>
      <p:sp>
        <p:nvSpPr>
          <p:cNvPr id="1129" name="Google Shape;1129;p64"/>
          <p:cNvSpPr/>
          <p:nvPr/>
        </p:nvSpPr>
        <p:spPr>
          <a:xfrm>
            <a:off x="240516" y="6303818"/>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0" name="Google Shape;1130;p64"/>
          <p:cNvSpPr/>
          <p:nvPr/>
        </p:nvSpPr>
        <p:spPr>
          <a:xfrm>
            <a:off x="590358" y="630381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1" name="Google Shape;1131;p64"/>
          <p:cNvSpPr/>
          <p:nvPr/>
        </p:nvSpPr>
        <p:spPr>
          <a:xfrm>
            <a:off x="889875" y="629719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2" name="Google Shape;1132;p64"/>
          <p:cNvSpPr/>
          <p:nvPr/>
        </p:nvSpPr>
        <p:spPr>
          <a:xfrm>
            <a:off x="1239717" y="629719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3" name="Google Shape;1133;p64"/>
          <p:cNvSpPr/>
          <p:nvPr/>
        </p:nvSpPr>
        <p:spPr>
          <a:xfrm>
            <a:off x="233889" y="655561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4" name="Google Shape;1134;p64"/>
          <p:cNvSpPr/>
          <p:nvPr/>
        </p:nvSpPr>
        <p:spPr>
          <a:xfrm>
            <a:off x="583731" y="655560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5" name="Google Shape;1135;p64"/>
          <p:cNvSpPr/>
          <p:nvPr/>
        </p:nvSpPr>
        <p:spPr>
          <a:xfrm>
            <a:off x="883248" y="654898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6" name="Google Shape;1136;p64"/>
          <p:cNvSpPr/>
          <p:nvPr/>
        </p:nvSpPr>
        <p:spPr>
          <a:xfrm>
            <a:off x="1829438" y="6290569"/>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37" name="Google Shape;1137;p64"/>
          <p:cNvCxnSpPr/>
          <p:nvPr/>
        </p:nvCxnSpPr>
        <p:spPr>
          <a:xfrm flipH="1">
            <a:off x="9584113" y="2967282"/>
            <a:ext cx="1430832" cy="11481"/>
          </a:xfrm>
          <a:prstGeom prst="straightConnector1">
            <a:avLst/>
          </a:prstGeom>
          <a:noFill/>
          <a:ln cap="flat" cmpd="sng" w="47625">
            <a:solidFill>
              <a:srgbClr val="00B050"/>
            </a:solidFill>
            <a:prstDash val="dash"/>
            <a:miter lim="800000"/>
            <a:headEnd len="sm" w="sm" type="none"/>
            <a:tailEnd len="sm" w="sm" type="none"/>
          </a:ln>
        </p:spPr>
      </p:cxnSp>
      <p:cxnSp>
        <p:nvCxnSpPr>
          <p:cNvPr id="1138" name="Google Shape;1138;p64"/>
          <p:cNvCxnSpPr/>
          <p:nvPr/>
        </p:nvCxnSpPr>
        <p:spPr>
          <a:xfrm>
            <a:off x="3695486" y="5060423"/>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139" name="Google Shape;1139;p64"/>
          <p:cNvCxnSpPr/>
          <p:nvPr/>
        </p:nvCxnSpPr>
        <p:spPr>
          <a:xfrm rot="10800000">
            <a:off x="3116239" y="5624256"/>
            <a:ext cx="1119810" cy="1"/>
          </a:xfrm>
          <a:prstGeom prst="straightConnector1">
            <a:avLst/>
          </a:prstGeom>
          <a:noFill/>
          <a:ln cap="flat" cmpd="sng" w="53975">
            <a:solidFill>
              <a:schemeClr val="accent1"/>
            </a:solidFill>
            <a:prstDash val="solid"/>
            <a:miter lim="800000"/>
            <a:headEnd len="sm" w="sm" type="none"/>
            <a:tailEnd len="sm" w="sm" type="none"/>
          </a:ln>
        </p:spPr>
      </p:cxnSp>
      <p:cxnSp>
        <p:nvCxnSpPr>
          <p:cNvPr id="1140" name="Google Shape;1140;p64"/>
          <p:cNvCxnSpPr/>
          <p:nvPr/>
        </p:nvCxnSpPr>
        <p:spPr>
          <a:xfrm>
            <a:off x="4236048" y="5600817"/>
            <a:ext cx="0" cy="579331"/>
          </a:xfrm>
          <a:prstGeom prst="straightConnector1">
            <a:avLst/>
          </a:prstGeom>
          <a:noFill/>
          <a:ln cap="flat" cmpd="sng" w="53975">
            <a:solidFill>
              <a:schemeClr val="accent1"/>
            </a:solidFill>
            <a:prstDash val="solid"/>
            <a:miter lim="800000"/>
            <a:headEnd len="sm" w="sm" type="none"/>
            <a:tailEnd len="sm" w="sm" type="none"/>
          </a:ln>
        </p:spPr>
      </p:cxnSp>
      <p:cxnSp>
        <p:nvCxnSpPr>
          <p:cNvPr id="1141" name="Google Shape;1141;p64"/>
          <p:cNvCxnSpPr/>
          <p:nvPr/>
        </p:nvCxnSpPr>
        <p:spPr>
          <a:xfrm>
            <a:off x="3116239" y="5619876"/>
            <a:ext cx="0" cy="579331"/>
          </a:xfrm>
          <a:prstGeom prst="straightConnector1">
            <a:avLst/>
          </a:prstGeom>
          <a:noFill/>
          <a:ln cap="flat" cmpd="sng" w="53975">
            <a:solidFill>
              <a:schemeClr val="accent1"/>
            </a:solidFill>
            <a:prstDash val="solid"/>
            <a:miter lim="800000"/>
            <a:headEnd len="sm" w="sm" type="none"/>
            <a:tailEnd len="sm" w="sm" type="none"/>
          </a:ln>
        </p:spPr>
      </p:cxnSp>
      <p:sp>
        <p:nvSpPr>
          <p:cNvPr id="1142" name="Google Shape;1142;p64"/>
          <p:cNvSpPr/>
          <p:nvPr/>
        </p:nvSpPr>
        <p:spPr>
          <a:xfrm>
            <a:off x="2579528" y="63170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3" name="Google Shape;1143;p64"/>
          <p:cNvSpPr/>
          <p:nvPr/>
        </p:nvSpPr>
        <p:spPr>
          <a:xfrm>
            <a:off x="2929370" y="6317071"/>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4" name="Google Shape;1144;p64"/>
          <p:cNvSpPr/>
          <p:nvPr/>
        </p:nvSpPr>
        <p:spPr>
          <a:xfrm>
            <a:off x="3228887" y="6310446"/>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5" name="Google Shape;1145;p64"/>
          <p:cNvSpPr/>
          <p:nvPr/>
        </p:nvSpPr>
        <p:spPr>
          <a:xfrm>
            <a:off x="3578729" y="631044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6" name="Google Shape;1146;p64"/>
          <p:cNvSpPr/>
          <p:nvPr/>
        </p:nvSpPr>
        <p:spPr>
          <a:xfrm>
            <a:off x="2572901" y="656886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7" name="Google Shape;1147;p64"/>
          <p:cNvSpPr/>
          <p:nvPr/>
        </p:nvSpPr>
        <p:spPr>
          <a:xfrm>
            <a:off x="2922743" y="6568863"/>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8" name="Google Shape;1148;p64"/>
          <p:cNvSpPr/>
          <p:nvPr/>
        </p:nvSpPr>
        <p:spPr>
          <a:xfrm>
            <a:off x="3222260" y="656223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9" name="Google Shape;1149;p64"/>
          <p:cNvSpPr/>
          <p:nvPr/>
        </p:nvSpPr>
        <p:spPr>
          <a:xfrm>
            <a:off x="4168450" y="6303823"/>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pic>
        <p:nvPicPr>
          <p:cNvPr id="1154" name="Google Shape;1154;p65"/>
          <p:cNvPicPr preferRelativeResize="0"/>
          <p:nvPr>
            <p:ph idx="1" type="body"/>
          </p:nvPr>
        </p:nvPicPr>
        <p:blipFill rotWithShape="1">
          <a:blip r:embed="rId3">
            <a:alphaModFix/>
          </a:blip>
          <a:srcRect b="0" l="0" r="0" t="0"/>
          <a:stretch/>
        </p:blipFill>
        <p:spPr>
          <a:xfrm>
            <a:off x="2068263" y="0"/>
            <a:ext cx="8120209" cy="6858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Decision Trees</a:t>
            </a:r>
            <a:endParaRPr/>
          </a:p>
        </p:txBody>
      </p:sp>
      <p:sp>
        <p:nvSpPr>
          <p:cNvPr id="1160" name="Google Shape;1160;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Variation for regression: use the mean within a split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Conditions for split</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Classification: measure of impurity, commonly used measure is the Gini Index</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Regression: minimization of mean squared error</a:t>
            </a:r>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Addressing overfitting</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Fixing tree depth (how many splits you allow)</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Pruning nodes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Quadratic/Linear Discriminant Analysis</a:t>
            </a:r>
            <a:endParaRPr/>
          </a:p>
        </p:txBody>
      </p:sp>
      <p:sp>
        <p:nvSpPr>
          <p:cNvPr id="1166" name="Google Shape;1166;p67"/>
          <p:cNvSpPr txBox="1"/>
          <p:nvPr>
            <p:ph idx="1" type="body"/>
          </p:nvPr>
        </p:nvSpPr>
        <p:spPr>
          <a:xfrm>
            <a:off x="96982" y="1686353"/>
            <a:ext cx="7123693" cy="5171647"/>
          </a:xfrm>
          <a:prstGeom prst="rect">
            <a:avLst/>
          </a:prstGeom>
          <a:blipFill rotWithShape="1">
            <a:blip r:embed="rId3">
              <a:alphaModFix/>
            </a:blip>
            <a:stretch>
              <a:fillRect b="-3921" l="-1245" r="0" t="-1789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1167" name="Google Shape;1167;p67"/>
          <p:cNvPicPr preferRelativeResize="0"/>
          <p:nvPr/>
        </p:nvPicPr>
        <p:blipFill rotWithShape="1">
          <a:blip r:embed="rId4">
            <a:alphaModFix/>
          </a:blip>
          <a:srcRect b="0" l="0" r="0" t="0"/>
          <a:stretch/>
        </p:blipFill>
        <p:spPr>
          <a:xfrm>
            <a:off x="7278683" y="2371725"/>
            <a:ext cx="4913317" cy="3043236"/>
          </a:xfrm>
          <a:prstGeom prst="rect">
            <a:avLst/>
          </a:prstGeom>
          <a:noFill/>
          <a:ln>
            <a:noFill/>
          </a:ln>
        </p:spPr>
      </p:pic>
      <p:cxnSp>
        <p:nvCxnSpPr>
          <p:cNvPr id="1168" name="Google Shape;1168;p67"/>
          <p:cNvCxnSpPr/>
          <p:nvPr/>
        </p:nvCxnSpPr>
        <p:spPr>
          <a:xfrm>
            <a:off x="9901238" y="2371725"/>
            <a:ext cx="0" cy="2700338"/>
          </a:xfrm>
          <a:prstGeom prst="straightConnector1">
            <a:avLst/>
          </a:prstGeom>
          <a:noFill/>
          <a:ln cap="flat" cmpd="sng" w="31750">
            <a:solidFill>
              <a:srgbClr val="00B050"/>
            </a:solidFill>
            <a:prstDash val="solid"/>
            <a:miter lim="800000"/>
            <a:headEnd len="sm" w="sm" type="none"/>
            <a:tailEnd len="sm" w="sm" type="none"/>
          </a:ln>
        </p:spPr>
      </p:cxnSp>
      <p:sp>
        <p:nvSpPr>
          <p:cNvPr id="1169" name="Google Shape;1169;p67"/>
          <p:cNvSpPr txBox="1"/>
          <p:nvPr/>
        </p:nvSpPr>
        <p:spPr>
          <a:xfrm>
            <a:off x="9511436" y="4616914"/>
            <a:ext cx="6858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7030A0"/>
                </a:solidFill>
                <a:latin typeface="Calibri"/>
                <a:ea typeface="Calibri"/>
                <a:cs typeface="Calibri"/>
                <a:sym typeface="Calibri"/>
              </a:rPr>
              <a:t>x</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68"/>
          <p:cNvSpPr txBox="1"/>
          <p:nvPr>
            <p:ph type="title"/>
          </p:nvPr>
        </p:nvSpPr>
        <p:spPr>
          <a:xfrm>
            <a:off x="235085" y="-160168"/>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Some more notation (sorry)</a:t>
            </a:r>
            <a:endParaRPr/>
          </a:p>
        </p:txBody>
      </p:sp>
      <p:sp>
        <p:nvSpPr>
          <p:cNvPr id="1175" name="Google Shape;1175;p68"/>
          <p:cNvSpPr txBox="1"/>
          <p:nvPr>
            <p:ph idx="1" type="body"/>
          </p:nvPr>
        </p:nvSpPr>
        <p:spPr>
          <a:xfrm>
            <a:off x="395749" y="1165395"/>
            <a:ext cx="7137088" cy="5692604"/>
          </a:xfrm>
          <a:prstGeom prst="rect">
            <a:avLst/>
          </a:prstGeom>
          <a:blipFill rotWithShape="1">
            <a:blip r:embed="rId3">
              <a:alphaModFix/>
            </a:blip>
            <a:stretch>
              <a:fillRect b="-30511" l="-1064" r="-177" t="-2003"/>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1176" name="Google Shape;1176;p68"/>
          <p:cNvSpPr txBox="1"/>
          <p:nvPr/>
        </p:nvSpPr>
        <p:spPr>
          <a:xfrm>
            <a:off x="2999926" y="3915340"/>
            <a:ext cx="192873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B050"/>
                </a:solidFill>
                <a:latin typeface="Calibri"/>
                <a:ea typeface="Calibri"/>
                <a:cs typeface="Calibri"/>
                <a:sym typeface="Calibri"/>
              </a:rPr>
              <a:t>Within class mean</a:t>
            </a:r>
            <a:endParaRPr/>
          </a:p>
        </p:txBody>
      </p:sp>
      <p:sp>
        <p:nvSpPr>
          <p:cNvPr id="1177" name="Google Shape;1177;p68"/>
          <p:cNvSpPr txBox="1"/>
          <p:nvPr/>
        </p:nvSpPr>
        <p:spPr>
          <a:xfrm>
            <a:off x="2758096" y="5402848"/>
            <a:ext cx="24123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B050"/>
                </a:solidFill>
                <a:latin typeface="Calibri"/>
                <a:ea typeface="Calibri"/>
                <a:cs typeface="Calibri"/>
                <a:sym typeface="Calibri"/>
              </a:rPr>
              <a:t>Within class covariance</a:t>
            </a:r>
            <a:endParaRPr/>
          </a:p>
        </p:txBody>
      </p:sp>
      <p:sp>
        <p:nvSpPr>
          <p:cNvPr id="1178" name="Google Shape;1178;p68"/>
          <p:cNvSpPr/>
          <p:nvPr/>
        </p:nvSpPr>
        <p:spPr>
          <a:xfrm>
            <a:off x="8553455" y="2392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9" name="Google Shape;1179;p68"/>
          <p:cNvSpPr/>
          <p:nvPr/>
        </p:nvSpPr>
        <p:spPr>
          <a:xfrm>
            <a:off x="8433382" y="30017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0" name="Google Shape;1180;p68"/>
          <p:cNvSpPr/>
          <p:nvPr/>
        </p:nvSpPr>
        <p:spPr>
          <a:xfrm>
            <a:off x="9357018" y="259725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1" name="Google Shape;1181;p68"/>
          <p:cNvSpPr/>
          <p:nvPr/>
        </p:nvSpPr>
        <p:spPr>
          <a:xfrm>
            <a:off x="8807455" y="350046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2" name="Google Shape;1182;p68"/>
          <p:cNvSpPr/>
          <p:nvPr/>
        </p:nvSpPr>
        <p:spPr>
          <a:xfrm>
            <a:off x="8354873" y="39854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3" name="Google Shape;1183;p68"/>
          <p:cNvSpPr/>
          <p:nvPr/>
        </p:nvSpPr>
        <p:spPr>
          <a:xfrm>
            <a:off x="9315455" y="3154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4" name="Google Shape;1184;p68"/>
          <p:cNvSpPr/>
          <p:nvPr/>
        </p:nvSpPr>
        <p:spPr>
          <a:xfrm>
            <a:off x="8569617" y="461355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5" name="Google Shape;1185;p68"/>
          <p:cNvSpPr/>
          <p:nvPr/>
        </p:nvSpPr>
        <p:spPr>
          <a:xfrm>
            <a:off x="9795745" y="272182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6" name="Google Shape;1186;p68"/>
          <p:cNvSpPr/>
          <p:nvPr/>
        </p:nvSpPr>
        <p:spPr>
          <a:xfrm>
            <a:off x="10045127" y="3375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68"/>
          <p:cNvSpPr/>
          <p:nvPr/>
        </p:nvSpPr>
        <p:spPr>
          <a:xfrm>
            <a:off x="9925054" y="39854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8" name="Google Shape;1188;p68"/>
          <p:cNvSpPr/>
          <p:nvPr/>
        </p:nvSpPr>
        <p:spPr>
          <a:xfrm>
            <a:off x="10848690" y="35810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9" name="Google Shape;1189;p68"/>
          <p:cNvSpPr/>
          <p:nvPr/>
        </p:nvSpPr>
        <p:spPr>
          <a:xfrm>
            <a:off x="10299127" y="44842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0" name="Google Shape;1190;p68"/>
          <p:cNvSpPr/>
          <p:nvPr/>
        </p:nvSpPr>
        <p:spPr>
          <a:xfrm>
            <a:off x="9260036" y="49973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1" name="Google Shape;1191;p68"/>
          <p:cNvSpPr/>
          <p:nvPr/>
        </p:nvSpPr>
        <p:spPr>
          <a:xfrm>
            <a:off x="10807127" y="4137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Google Shape;1192;p68"/>
          <p:cNvSpPr/>
          <p:nvPr/>
        </p:nvSpPr>
        <p:spPr>
          <a:xfrm>
            <a:off x="9985090" y="491474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Google Shape;1193;p68"/>
          <p:cNvSpPr/>
          <p:nvPr/>
        </p:nvSpPr>
        <p:spPr>
          <a:xfrm>
            <a:off x="10954909" y="310341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94" name="Google Shape;1194;p68"/>
          <p:cNvCxnSpPr/>
          <p:nvPr/>
        </p:nvCxnSpPr>
        <p:spPr>
          <a:xfrm flipH="1" rot="10800000">
            <a:off x="8156291" y="242915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1195" name="Google Shape;1195;p68"/>
          <p:cNvCxnSpPr/>
          <p:nvPr/>
        </p:nvCxnSpPr>
        <p:spPr>
          <a:xfrm flipH="1" rot="10800000">
            <a:off x="7992921" y="5607441"/>
            <a:ext cx="3984337" cy="4619"/>
          </a:xfrm>
          <a:prstGeom prst="straightConnector1">
            <a:avLst/>
          </a:prstGeom>
          <a:noFill/>
          <a:ln cap="flat" cmpd="sng" w="9525">
            <a:solidFill>
              <a:schemeClr val="dk1"/>
            </a:solidFill>
            <a:prstDash val="solid"/>
            <a:miter lim="800000"/>
            <a:headEnd len="sm" w="sm" type="none"/>
            <a:tailEnd len="med" w="med" type="triangle"/>
          </a:ln>
        </p:spPr>
      </p:cxnSp>
      <p:cxnSp>
        <p:nvCxnSpPr>
          <p:cNvPr id="1196" name="Google Shape;1196;p68"/>
          <p:cNvCxnSpPr/>
          <p:nvPr/>
        </p:nvCxnSpPr>
        <p:spPr>
          <a:xfrm flipH="1">
            <a:off x="8371037" y="2184286"/>
            <a:ext cx="2258291" cy="3251309"/>
          </a:xfrm>
          <a:prstGeom prst="straightConnector1">
            <a:avLst/>
          </a:prstGeom>
          <a:noFill/>
          <a:ln cap="flat" cmpd="sng" w="9525">
            <a:solidFill>
              <a:schemeClr val="dk1"/>
            </a:solidFill>
            <a:prstDash val="dash"/>
            <a:round/>
            <a:headEnd len="sm" w="sm" type="none"/>
            <a:tailEnd len="sm" w="sm" type="none"/>
          </a:ln>
        </p:spPr>
      </p:cxnSp>
      <p:cxnSp>
        <p:nvCxnSpPr>
          <p:cNvPr id="1197" name="Google Shape;1197;p68"/>
          <p:cNvCxnSpPr/>
          <p:nvPr/>
        </p:nvCxnSpPr>
        <p:spPr>
          <a:xfrm flipH="1">
            <a:off x="8523438" y="2184286"/>
            <a:ext cx="1775689" cy="3403709"/>
          </a:xfrm>
          <a:prstGeom prst="straightConnector1">
            <a:avLst/>
          </a:prstGeom>
          <a:noFill/>
          <a:ln cap="flat" cmpd="sng" w="9525">
            <a:solidFill>
              <a:schemeClr val="dk1"/>
            </a:solidFill>
            <a:prstDash val="dash"/>
            <a:round/>
            <a:headEnd len="sm" w="sm" type="none"/>
            <a:tailEnd len="sm" w="sm" type="none"/>
          </a:ln>
        </p:spPr>
      </p:cxnSp>
      <p:cxnSp>
        <p:nvCxnSpPr>
          <p:cNvPr id="1198" name="Google Shape;1198;p68"/>
          <p:cNvCxnSpPr/>
          <p:nvPr/>
        </p:nvCxnSpPr>
        <p:spPr>
          <a:xfrm flipH="1">
            <a:off x="8354873" y="2336686"/>
            <a:ext cx="2096655" cy="2979897"/>
          </a:xfrm>
          <a:prstGeom prst="straightConnector1">
            <a:avLst/>
          </a:prstGeom>
          <a:noFill/>
          <a:ln cap="flat" cmpd="sng" w="9525">
            <a:solidFill>
              <a:schemeClr val="dk1"/>
            </a:solidFill>
            <a:prstDash val="dash"/>
            <a:round/>
            <a:headEnd len="sm" w="sm" type="none"/>
            <a:tailEnd len="sm" w="sm" type="none"/>
          </a:ln>
        </p:spPr>
      </p:cxnSp>
      <p:cxnSp>
        <p:nvCxnSpPr>
          <p:cNvPr id="1199" name="Google Shape;1199;p68"/>
          <p:cNvCxnSpPr/>
          <p:nvPr/>
        </p:nvCxnSpPr>
        <p:spPr>
          <a:xfrm flipH="1">
            <a:off x="8553455" y="2489086"/>
            <a:ext cx="2050474" cy="2827497"/>
          </a:xfrm>
          <a:prstGeom prst="straightConnector1">
            <a:avLst/>
          </a:prstGeom>
          <a:noFill/>
          <a:ln cap="flat" cmpd="sng" w="9525">
            <a:solidFill>
              <a:schemeClr val="dk1"/>
            </a:solidFill>
            <a:prstDash val="dash"/>
            <a:round/>
            <a:headEnd len="sm" w="sm" type="none"/>
            <a:tailEnd len="sm" w="sm" type="none"/>
          </a:ln>
        </p:spPr>
      </p:cxnSp>
      <p:pic>
        <p:nvPicPr>
          <p:cNvPr descr="https://www.willowgarage.com/sites/default/files/blog/201006/thinker-320w.jpg" id="1200" name="Google Shape;1200;p68"/>
          <p:cNvPicPr preferRelativeResize="0"/>
          <p:nvPr/>
        </p:nvPicPr>
        <p:blipFill rotWithShape="1">
          <a:blip r:embed="rId4">
            <a:alphaModFix/>
          </a:blip>
          <a:srcRect b="0" l="0" r="0" t="0"/>
          <a:stretch/>
        </p:blipFill>
        <p:spPr>
          <a:xfrm>
            <a:off x="10192903" y="0"/>
            <a:ext cx="2004291" cy="202308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Quadratic/Linear Discriminant Analysis</a:t>
            </a:r>
            <a:endParaRPr/>
          </a:p>
        </p:txBody>
      </p:sp>
      <p:sp>
        <p:nvSpPr>
          <p:cNvPr id="1206" name="Google Shape;1206;p69"/>
          <p:cNvSpPr txBox="1"/>
          <p:nvPr>
            <p:ph idx="1" type="body"/>
          </p:nvPr>
        </p:nvSpPr>
        <p:spPr>
          <a:xfrm>
            <a:off x="96982" y="1686353"/>
            <a:ext cx="8257891" cy="5171647"/>
          </a:xfrm>
          <a:prstGeom prst="rect">
            <a:avLst/>
          </a:prstGeom>
          <a:blipFill rotWithShape="1">
            <a:blip r:embed="rId3">
              <a:alphaModFix/>
            </a:blip>
            <a:stretch>
              <a:fillRect b="0" l="-921" r="0" t="-22056"/>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1207" name="Google Shape;1207;p69"/>
          <p:cNvSpPr/>
          <p:nvPr/>
        </p:nvSpPr>
        <p:spPr>
          <a:xfrm>
            <a:off x="8553455" y="2392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Google Shape;1208;p69"/>
          <p:cNvSpPr/>
          <p:nvPr/>
        </p:nvSpPr>
        <p:spPr>
          <a:xfrm>
            <a:off x="8433382" y="30017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Google Shape;1209;p69"/>
          <p:cNvSpPr/>
          <p:nvPr/>
        </p:nvSpPr>
        <p:spPr>
          <a:xfrm>
            <a:off x="9357018" y="259725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0" name="Google Shape;1210;p69"/>
          <p:cNvSpPr/>
          <p:nvPr/>
        </p:nvSpPr>
        <p:spPr>
          <a:xfrm>
            <a:off x="8807455" y="350046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1" name="Google Shape;1211;p69"/>
          <p:cNvSpPr/>
          <p:nvPr/>
        </p:nvSpPr>
        <p:spPr>
          <a:xfrm>
            <a:off x="8354873" y="39854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2" name="Google Shape;1212;p69"/>
          <p:cNvSpPr/>
          <p:nvPr/>
        </p:nvSpPr>
        <p:spPr>
          <a:xfrm>
            <a:off x="9315455" y="3154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3" name="Google Shape;1213;p69"/>
          <p:cNvSpPr/>
          <p:nvPr/>
        </p:nvSpPr>
        <p:spPr>
          <a:xfrm>
            <a:off x="8569617" y="461355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4" name="Google Shape;1214;p69"/>
          <p:cNvSpPr/>
          <p:nvPr/>
        </p:nvSpPr>
        <p:spPr>
          <a:xfrm>
            <a:off x="9795745" y="272182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5" name="Google Shape;1215;p69"/>
          <p:cNvSpPr/>
          <p:nvPr/>
        </p:nvSpPr>
        <p:spPr>
          <a:xfrm>
            <a:off x="10045127" y="3375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69"/>
          <p:cNvSpPr/>
          <p:nvPr/>
        </p:nvSpPr>
        <p:spPr>
          <a:xfrm>
            <a:off x="9925054" y="39854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Google Shape;1217;p69"/>
          <p:cNvSpPr/>
          <p:nvPr/>
        </p:nvSpPr>
        <p:spPr>
          <a:xfrm>
            <a:off x="10848690" y="35810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Google Shape;1218;p69"/>
          <p:cNvSpPr/>
          <p:nvPr/>
        </p:nvSpPr>
        <p:spPr>
          <a:xfrm>
            <a:off x="10299127" y="44842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9" name="Google Shape;1219;p69"/>
          <p:cNvSpPr/>
          <p:nvPr/>
        </p:nvSpPr>
        <p:spPr>
          <a:xfrm>
            <a:off x="9260036" y="49973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0" name="Google Shape;1220;p69"/>
          <p:cNvSpPr/>
          <p:nvPr/>
        </p:nvSpPr>
        <p:spPr>
          <a:xfrm>
            <a:off x="10807127" y="4137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1" name="Google Shape;1221;p69"/>
          <p:cNvSpPr/>
          <p:nvPr/>
        </p:nvSpPr>
        <p:spPr>
          <a:xfrm>
            <a:off x="9985090" y="491474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2" name="Google Shape;1222;p69"/>
          <p:cNvSpPr/>
          <p:nvPr/>
        </p:nvSpPr>
        <p:spPr>
          <a:xfrm>
            <a:off x="10954909" y="310341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23" name="Google Shape;1223;p69"/>
          <p:cNvCxnSpPr/>
          <p:nvPr/>
        </p:nvCxnSpPr>
        <p:spPr>
          <a:xfrm flipH="1" rot="10800000">
            <a:off x="8156291" y="242915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1224" name="Google Shape;1224;p69"/>
          <p:cNvCxnSpPr/>
          <p:nvPr/>
        </p:nvCxnSpPr>
        <p:spPr>
          <a:xfrm flipH="1" rot="10800000">
            <a:off x="7992921" y="5607441"/>
            <a:ext cx="3984337" cy="4619"/>
          </a:xfrm>
          <a:prstGeom prst="straightConnector1">
            <a:avLst/>
          </a:prstGeom>
          <a:noFill/>
          <a:ln cap="flat" cmpd="sng" w="9525">
            <a:solidFill>
              <a:schemeClr val="dk1"/>
            </a:solidFill>
            <a:prstDash val="solid"/>
            <a:miter lim="800000"/>
            <a:headEnd len="sm" w="sm" type="none"/>
            <a:tailEnd len="med" w="med" type="triangle"/>
          </a:ln>
        </p:spPr>
      </p:cxnSp>
      <p:cxnSp>
        <p:nvCxnSpPr>
          <p:cNvPr id="1225" name="Google Shape;1225;p69"/>
          <p:cNvCxnSpPr/>
          <p:nvPr/>
        </p:nvCxnSpPr>
        <p:spPr>
          <a:xfrm flipH="1">
            <a:off x="8371037" y="2184286"/>
            <a:ext cx="2258291" cy="3251309"/>
          </a:xfrm>
          <a:prstGeom prst="straightConnector1">
            <a:avLst/>
          </a:prstGeom>
          <a:noFill/>
          <a:ln cap="flat" cmpd="sng" w="9525">
            <a:solidFill>
              <a:schemeClr val="dk1"/>
            </a:solidFill>
            <a:prstDash val="dash"/>
            <a:round/>
            <a:headEnd len="sm" w="sm" type="none"/>
            <a:tailEnd len="sm" w="sm" type="none"/>
          </a:ln>
        </p:spPr>
      </p:cxnSp>
      <p:sp>
        <p:nvSpPr>
          <p:cNvPr id="1226" name="Google Shape;1226;p69"/>
          <p:cNvSpPr txBox="1"/>
          <p:nvPr/>
        </p:nvSpPr>
        <p:spPr>
          <a:xfrm>
            <a:off x="10430744" y="1870364"/>
            <a:ext cx="1189428" cy="369332"/>
          </a:xfrm>
          <a:prstGeom prst="rect">
            <a:avLst/>
          </a:prstGeom>
          <a:blipFill rotWithShape="1">
            <a:blip r:embed="rId4">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227" name="Google Shape;1227;p69"/>
          <p:cNvCxnSpPr/>
          <p:nvPr/>
        </p:nvCxnSpPr>
        <p:spPr>
          <a:xfrm>
            <a:off x="8205938" y="2641131"/>
            <a:ext cx="2869044" cy="2044471"/>
          </a:xfrm>
          <a:prstGeom prst="straightConnector1">
            <a:avLst/>
          </a:prstGeom>
          <a:noFill/>
          <a:ln cap="flat" cmpd="sng" w="9525">
            <a:solidFill>
              <a:srgbClr val="FFC000"/>
            </a:solidFill>
            <a:prstDash val="solid"/>
            <a:miter lim="800000"/>
            <a:headEnd len="sm" w="sm" type="none"/>
            <a:tailEnd len="sm" w="sm" type="none"/>
          </a:ln>
        </p:spPr>
      </p:cxnSp>
      <p:sp>
        <p:nvSpPr>
          <p:cNvPr id="1228" name="Google Shape;1228;p69"/>
          <p:cNvSpPr txBox="1"/>
          <p:nvPr/>
        </p:nvSpPr>
        <p:spPr>
          <a:xfrm>
            <a:off x="11028421" y="4592523"/>
            <a:ext cx="394659" cy="369332"/>
          </a:xfrm>
          <a:prstGeom prst="rect">
            <a:avLst/>
          </a:prstGeom>
          <a:blipFill rotWithShape="1">
            <a:blip r:embed="rId5">
              <a:alphaModFix/>
            </a:blip>
            <a:stretch>
              <a:fillRect b="-1311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29" name="Google Shape;1229;p69"/>
          <p:cNvSpPr txBox="1"/>
          <p:nvPr/>
        </p:nvSpPr>
        <p:spPr>
          <a:xfrm>
            <a:off x="9532506" y="3491227"/>
            <a:ext cx="479106"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30" name="Google Shape;1230;p69"/>
          <p:cNvSpPr/>
          <p:nvPr/>
        </p:nvSpPr>
        <p:spPr>
          <a:xfrm rot="1994636">
            <a:off x="8426354" y="1599039"/>
            <a:ext cx="1273844" cy="2928609"/>
          </a:xfrm>
          <a:prstGeom prst="ellipse">
            <a:avLst/>
          </a:prstGeom>
          <a:noFill/>
          <a:ln cap="flat" cmpd="sng" w="412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1" name="Google Shape;1231;p69"/>
          <p:cNvSpPr/>
          <p:nvPr/>
        </p:nvSpPr>
        <p:spPr>
          <a:xfrm rot="1994636">
            <a:off x="9592897" y="2444637"/>
            <a:ext cx="1273844" cy="2892444"/>
          </a:xfrm>
          <a:prstGeom prst="ellipse">
            <a:avLst/>
          </a:prstGeom>
          <a:noFill/>
          <a:ln cap="flat" cmpd="sng" w="412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2" name="Google Shape;1232;p69"/>
          <p:cNvSpPr txBox="1"/>
          <p:nvPr/>
        </p:nvSpPr>
        <p:spPr>
          <a:xfrm>
            <a:off x="8807594" y="2933788"/>
            <a:ext cx="2904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x</a:t>
            </a:r>
            <a:endParaRPr/>
          </a:p>
        </p:txBody>
      </p:sp>
      <p:sp>
        <p:nvSpPr>
          <p:cNvPr id="1233" name="Google Shape;1233;p69"/>
          <p:cNvSpPr txBox="1"/>
          <p:nvPr/>
        </p:nvSpPr>
        <p:spPr>
          <a:xfrm>
            <a:off x="10068607" y="3830430"/>
            <a:ext cx="2904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70C0"/>
                </a:solidFill>
                <a:latin typeface="Calibri"/>
                <a:ea typeface="Calibri"/>
                <a:cs typeface="Calibri"/>
                <a:sym typeface="Calibri"/>
              </a:rPr>
              <a:t>x</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Relationship to Naïve Bayes</a:t>
            </a:r>
            <a:endParaRPr/>
          </a:p>
        </p:txBody>
      </p:sp>
      <p:sp>
        <p:nvSpPr>
          <p:cNvPr id="1239" name="Google Shape;1239;p70"/>
          <p:cNvSpPr txBox="1"/>
          <p:nvPr>
            <p:ph idx="1" type="body"/>
          </p:nvPr>
        </p:nvSpPr>
        <p:spPr>
          <a:xfrm>
            <a:off x="838200" y="1825625"/>
            <a:ext cx="7445090" cy="4351338"/>
          </a:xfrm>
          <a:prstGeom prst="rect">
            <a:avLst/>
          </a:prstGeom>
          <a:blipFill rotWithShape="1">
            <a:blip r:embed="rId3">
              <a:alphaModFix/>
            </a:blip>
            <a:stretch>
              <a:fillRect b="0" l="-680" r="0" t="-2923"/>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1240" name="Google Shape;1240;p70"/>
          <p:cNvSpPr/>
          <p:nvPr/>
        </p:nvSpPr>
        <p:spPr>
          <a:xfrm>
            <a:off x="8553455" y="2392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1" name="Google Shape;1241;p70"/>
          <p:cNvSpPr/>
          <p:nvPr/>
        </p:nvSpPr>
        <p:spPr>
          <a:xfrm>
            <a:off x="8433382" y="30017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2" name="Google Shape;1242;p70"/>
          <p:cNvSpPr/>
          <p:nvPr/>
        </p:nvSpPr>
        <p:spPr>
          <a:xfrm>
            <a:off x="9357018" y="259725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p70"/>
          <p:cNvSpPr/>
          <p:nvPr/>
        </p:nvSpPr>
        <p:spPr>
          <a:xfrm>
            <a:off x="8807455" y="350046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p70"/>
          <p:cNvSpPr/>
          <p:nvPr/>
        </p:nvSpPr>
        <p:spPr>
          <a:xfrm>
            <a:off x="8354873" y="39854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Google Shape;1245;p70"/>
          <p:cNvSpPr/>
          <p:nvPr/>
        </p:nvSpPr>
        <p:spPr>
          <a:xfrm>
            <a:off x="9315455" y="31541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Google Shape;1246;p70"/>
          <p:cNvSpPr/>
          <p:nvPr/>
        </p:nvSpPr>
        <p:spPr>
          <a:xfrm>
            <a:off x="8569617" y="461355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7" name="Google Shape;1247;p70"/>
          <p:cNvSpPr/>
          <p:nvPr/>
        </p:nvSpPr>
        <p:spPr>
          <a:xfrm>
            <a:off x="9795745" y="272182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8" name="Google Shape;1248;p70"/>
          <p:cNvSpPr/>
          <p:nvPr/>
        </p:nvSpPr>
        <p:spPr>
          <a:xfrm>
            <a:off x="10045127" y="3375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9" name="Google Shape;1249;p70"/>
          <p:cNvSpPr/>
          <p:nvPr/>
        </p:nvSpPr>
        <p:spPr>
          <a:xfrm>
            <a:off x="9925054" y="39854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0" name="Google Shape;1250;p70"/>
          <p:cNvSpPr/>
          <p:nvPr/>
        </p:nvSpPr>
        <p:spPr>
          <a:xfrm>
            <a:off x="10848690" y="35810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1" name="Google Shape;1251;p70"/>
          <p:cNvSpPr/>
          <p:nvPr/>
        </p:nvSpPr>
        <p:spPr>
          <a:xfrm>
            <a:off x="10299127" y="448425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2" name="Google Shape;1252;p70"/>
          <p:cNvSpPr/>
          <p:nvPr/>
        </p:nvSpPr>
        <p:spPr>
          <a:xfrm>
            <a:off x="9260036" y="499737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3" name="Google Shape;1253;p70"/>
          <p:cNvSpPr/>
          <p:nvPr/>
        </p:nvSpPr>
        <p:spPr>
          <a:xfrm>
            <a:off x="10807127" y="413788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Google Shape;1254;p70"/>
          <p:cNvSpPr/>
          <p:nvPr/>
        </p:nvSpPr>
        <p:spPr>
          <a:xfrm>
            <a:off x="9985090" y="491474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Google Shape;1255;p70"/>
          <p:cNvSpPr/>
          <p:nvPr/>
        </p:nvSpPr>
        <p:spPr>
          <a:xfrm>
            <a:off x="10954909" y="310341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56" name="Google Shape;1256;p70"/>
          <p:cNvCxnSpPr/>
          <p:nvPr/>
        </p:nvCxnSpPr>
        <p:spPr>
          <a:xfrm flipH="1" rot="10800000">
            <a:off x="8156291" y="242915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1257" name="Google Shape;1257;p70"/>
          <p:cNvCxnSpPr/>
          <p:nvPr/>
        </p:nvCxnSpPr>
        <p:spPr>
          <a:xfrm flipH="1" rot="10800000">
            <a:off x="7992921" y="5607441"/>
            <a:ext cx="3984337" cy="4619"/>
          </a:xfrm>
          <a:prstGeom prst="straightConnector1">
            <a:avLst/>
          </a:prstGeom>
          <a:noFill/>
          <a:ln cap="flat" cmpd="sng" w="9525">
            <a:solidFill>
              <a:schemeClr val="dk1"/>
            </a:solidFill>
            <a:prstDash val="solid"/>
            <a:miter lim="800000"/>
            <a:headEnd len="sm" w="sm" type="none"/>
            <a:tailEnd len="med" w="med" type="triangle"/>
          </a:ln>
        </p:spPr>
      </p:cxnSp>
      <p:cxnSp>
        <p:nvCxnSpPr>
          <p:cNvPr id="1258" name="Google Shape;1258;p70"/>
          <p:cNvCxnSpPr/>
          <p:nvPr/>
        </p:nvCxnSpPr>
        <p:spPr>
          <a:xfrm flipH="1">
            <a:off x="8371037" y="2184286"/>
            <a:ext cx="2258291" cy="3251309"/>
          </a:xfrm>
          <a:prstGeom prst="straightConnector1">
            <a:avLst/>
          </a:prstGeom>
          <a:noFill/>
          <a:ln cap="flat" cmpd="sng" w="9525">
            <a:solidFill>
              <a:schemeClr val="dk1"/>
            </a:solidFill>
            <a:prstDash val="dash"/>
            <a:round/>
            <a:headEnd len="sm" w="sm" type="none"/>
            <a:tailEnd len="sm" w="sm" type="none"/>
          </a:ln>
        </p:spPr>
      </p:cxnSp>
      <p:sp>
        <p:nvSpPr>
          <p:cNvPr id="1259" name="Google Shape;1259;p70"/>
          <p:cNvSpPr txBox="1"/>
          <p:nvPr/>
        </p:nvSpPr>
        <p:spPr>
          <a:xfrm>
            <a:off x="10430744" y="1870364"/>
            <a:ext cx="1189428" cy="369332"/>
          </a:xfrm>
          <a:prstGeom prst="rect">
            <a:avLst/>
          </a:prstGeom>
          <a:blipFill rotWithShape="1">
            <a:blip r:embed="rId4">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260" name="Google Shape;1260;p70"/>
          <p:cNvCxnSpPr/>
          <p:nvPr/>
        </p:nvCxnSpPr>
        <p:spPr>
          <a:xfrm>
            <a:off x="8205938" y="2641131"/>
            <a:ext cx="2869044" cy="2044471"/>
          </a:xfrm>
          <a:prstGeom prst="straightConnector1">
            <a:avLst/>
          </a:prstGeom>
          <a:noFill/>
          <a:ln cap="flat" cmpd="sng" w="9525">
            <a:solidFill>
              <a:srgbClr val="FFC000"/>
            </a:solidFill>
            <a:prstDash val="solid"/>
            <a:miter lim="800000"/>
            <a:headEnd len="sm" w="sm" type="none"/>
            <a:tailEnd len="sm" w="sm" type="none"/>
          </a:ln>
        </p:spPr>
      </p:cxnSp>
      <p:sp>
        <p:nvSpPr>
          <p:cNvPr id="1261" name="Google Shape;1261;p70"/>
          <p:cNvSpPr txBox="1"/>
          <p:nvPr/>
        </p:nvSpPr>
        <p:spPr>
          <a:xfrm>
            <a:off x="11028421" y="4592523"/>
            <a:ext cx="394659" cy="369332"/>
          </a:xfrm>
          <a:prstGeom prst="rect">
            <a:avLst/>
          </a:prstGeom>
          <a:blipFill rotWithShape="1">
            <a:blip r:embed="rId5">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62" name="Google Shape;1262;p70"/>
          <p:cNvSpPr txBox="1"/>
          <p:nvPr/>
        </p:nvSpPr>
        <p:spPr>
          <a:xfrm>
            <a:off x="9532506" y="3491227"/>
            <a:ext cx="479106"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63" name="Google Shape;1263;p70"/>
          <p:cNvSpPr/>
          <p:nvPr/>
        </p:nvSpPr>
        <p:spPr>
          <a:xfrm rot="1994636">
            <a:off x="8426354" y="1599039"/>
            <a:ext cx="1273844" cy="2928609"/>
          </a:xfrm>
          <a:prstGeom prst="ellipse">
            <a:avLst/>
          </a:prstGeom>
          <a:noFill/>
          <a:ln cap="flat" cmpd="sng" w="412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Google Shape;1264;p70"/>
          <p:cNvSpPr/>
          <p:nvPr/>
        </p:nvSpPr>
        <p:spPr>
          <a:xfrm rot="1994636">
            <a:off x="9592897" y="2444637"/>
            <a:ext cx="1273844" cy="2892444"/>
          </a:xfrm>
          <a:prstGeom prst="ellipse">
            <a:avLst/>
          </a:prstGeom>
          <a:noFill/>
          <a:ln cap="flat" cmpd="sng" w="412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Google Shape;1265;p70"/>
          <p:cNvSpPr txBox="1"/>
          <p:nvPr/>
        </p:nvSpPr>
        <p:spPr>
          <a:xfrm>
            <a:off x="8807594" y="2933788"/>
            <a:ext cx="2904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x</a:t>
            </a:r>
            <a:endParaRPr/>
          </a:p>
        </p:txBody>
      </p:sp>
      <p:sp>
        <p:nvSpPr>
          <p:cNvPr id="1266" name="Google Shape;1266;p70"/>
          <p:cNvSpPr/>
          <p:nvPr/>
        </p:nvSpPr>
        <p:spPr>
          <a:xfrm>
            <a:off x="7919174" y="2149282"/>
            <a:ext cx="1972197" cy="1905499"/>
          </a:xfrm>
          <a:prstGeom prst="ellipse">
            <a:avLst/>
          </a:prstGeom>
          <a:noFill/>
          <a:ln cap="flat" cmpd="sng" w="412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7" name="Google Shape;1267;p70"/>
          <p:cNvSpPr/>
          <p:nvPr/>
        </p:nvSpPr>
        <p:spPr>
          <a:xfrm>
            <a:off x="9168820" y="2998890"/>
            <a:ext cx="2183685" cy="1895992"/>
          </a:xfrm>
          <a:prstGeom prst="ellipse">
            <a:avLst/>
          </a:prstGeom>
          <a:noFill/>
          <a:ln cap="flat" cmpd="sng" w="41275">
            <a:solidFill>
              <a:srgbClr val="0070C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8" name="Google Shape;1268;p70"/>
          <p:cNvSpPr txBox="1"/>
          <p:nvPr/>
        </p:nvSpPr>
        <p:spPr>
          <a:xfrm>
            <a:off x="10068607" y="3830430"/>
            <a:ext cx="2904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70C0"/>
                </a:solidFill>
                <a:latin typeface="Calibri"/>
                <a:ea typeface="Calibri"/>
                <a:cs typeface="Calibri"/>
                <a:sym typeface="Calibri"/>
              </a:rPr>
              <a:t>x</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Limitations of these methods?</a:t>
            </a:r>
            <a:endParaRPr/>
          </a:p>
        </p:txBody>
      </p:sp>
      <p:sp>
        <p:nvSpPr>
          <p:cNvPr id="1274" name="Google Shape;1274;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The old workhorse </a:t>
            </a:r>
            <a:br>
              <a:rPr b="0" i="0" lang="en-US" sz="4400" u="none" cap="none" strike="noStrike">
                <a:solidFill>
                  <a:schemeClr val="dk1"/>
                </a:solidFill>
                <a:latin typeface="Calibri"/>
                <a:ea typeface="Calibri"/>
                <a:cs typeface="Calibri"/>
                <a:sym typeface="Calibri"/>
              </a:rPr>
            </a:br>
            <a:r>
              <a:rPr b="0" i="0" lang="en-US" sz="4400" u="none" cap="none" strike="noStrike">
                <a:solidFill>
                  <a:schemeClr val="dk1"/>
                </a:solidFill>
                <a:latin typeface="Calibri"/>
                <a:ea typeface="Calibri"/>
                <a:cs typeface="Calibri"/>
                <a:sym typeface="Calibri"/>
              </a:rPr>
              <a:t>– Linear Regression (LinReg)</a:t>
            </a:r>
            <a:endParaRPr/>
          </a:p>
        </p:txBody>
      </p:sp>
      <p:sp>
        <p:nvSpPr>
          <p:cNvPr id="149" name="Google Shape;149;p18"/>
          <p:cNvSpPr txBox="1"/>
          <p:nvPr>
            <p:ph idx="1" type="body"/>
          </p:nvPr>
        </p:nvSpPr>
        <p:spPr>
          <a:xfrm>
            <a:off x="838200" y="1825624"/>
            <a:ext cx="8763000" cy="5032375"/>
          </a:xfrm>
          <a:prstGeom prst="rect">
            <a:avLst/>
          </a:prstGeom>
          <a:blipFill rotWithShape="1">
            <a:blip r:embed="rId3">
              <a:alphaModFix/>
            </a:blip>
            <a:stretch>
              <a:fillRect b="0" l="-1251" r="0" t="-1936"/>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www.beaconhillparkhistory.org/graphics/85e_Queenie_and_cart_14K300.jpg" id="150" name="Google Shape;150;p18"/>
          <p:cNvPicPr preferRelativeResize="0"/>
          <p:nvPr/>
        </p:nvPicPr>
        <p:blipFill rotWithShape="1">
          <a:blip r:embed="rId4">
            <a:alphaModFix/>
          </a:blip>
          <a:srcRect b="0" l="0" r="0" t="0"/>
          <a:stretch/>
        </p:blipFill>
        <p:spPr>
          <a:xfrm>
            <a:off x="8673737" y="13063"/>
            <a:ext cx="3505199" cy="2389909"/>
          </a:xfrm>
          <a:prstGeom prst="rect">
            <a:avLst/>
          </a:prstGeom>
          <a:noFill/>
          <a:ln>
            <a:noFill/>
          </a:ln>
        </p:spPr>
      </p:pic>
      <p:pic>
        <p:nvPicPr>
          <p:cNvPr descr="http://i.stack.imgur.com/DpWYu.png" id="151" name="Google Shape;151;p18"/>
          <p:cNvPicPr preferRelativeResize="0"/>
          <p:nvPr/>
        </p:nvPicPr>
        <p:blipFill rotWithShape="1">
          <a:blip r:embed="rId5">
            <a:alphaModFix/>
          </a:blip>
          <a:srcRect b="0" l="0" r="0" t="0"/>
          <a:stretch/>
        </p:blipFill>
        <p:spPr>
          <a:xfrm>
            <a:off x="8202944" y="4200627"/>
            <a:ext cx="3989439" cy="2657372"/>
          </a:xfrm>
          <a:prstGeom prst="rect">
            <a:avLst/>
          </a:prstGeom>
          <a:noFill/>
          <a:ln>
            <a:noFill/>
          </a:ln>
        </p:spPr>
      </p:pic>
      <p:sp>
        <p:nvSpPr>
          <p:cNvPr id="152" name="Google Shape;152;p18"/>
          <p:cNvSpPr/>
          <p:nvPr/>
        </p:nvSpPr>
        <p:spPr>
          <a:xfrm>
            <a:off x="10728449" y="4541265"/>
            <a:ext cx="255494" cy="457200"/>
          </a:xfrm>
          <a:prstGeom prst="leftBrace">
            <a:avLst>
              <a:gd fmla="val 8333" name="adj1"/>
              <a:gd fmla="val 50000" name="adj2"/>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18"/>
          <p:cNvSpPr txBox="1"/>
          <p:nvPr/>
        </p:nvSpPr>
        <p:spPr>
          <a:xfrm>
            <a:off x="5564480" y="6485482"/>
            <a:ext cx="788934" cy="369332"/>
          </a:xfrm>
          <a:prstGeom prst="rect">
            <a:avLst/>
          </a:prstGeom>
          <a:blipFill rotWithShape="1">
            <a:blip r:embed="rId6">
              <a:alphaModFix/>
            </a:blip>
            <a:stretch>
              <a:fillRect b="-26666" l="0" r="-6975" t="-999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54" name="Google Shape;154;p18"/>
          <p:cNvSpPr txBox="1"/>
          <p:nvPr/>
        </p:nvSpPr>
        <p:spPr>
          <a:xfrm>
            <a:off x="10386264" y="4570768"/>
            <a:ext cx="352276"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Limitations of these methods?</a:t>
            </a:r>
            <a:endParaRPr/>
          </a:p>
        </p:txBody>
      </p:sp>
      <p:sp>
        <p:nvSpPr>
          <p:cNvPr id="1280" name="Google Shape;1280;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Distributional assumptions (NB, KNN and LDA)</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Overfitting (DT)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High dimensionality (NB, DT, KNN, LDA)</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Non-linear boundaries (LDA)</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Others?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Some ways around these limitations</a:t>
            </a:r>
            <a:endParaRPr/>
          </a:p>
        </p:txBody>
      </p:sp>
      <p:sp>
        <p:nvSpPr>
          <p:cNvPr id="1286" name="Google Shape;1286;p73"/>
          <p:cNvSpPr txBox="1"/>
          <p:nvPr>
            <p:ph idx="1" type="body"/>
          </p:nvPr>
        </p:nvSpPr>
        <p:spPr>
          <a:xfrm>
            <a:off x="838200" y="1825625"/>
            <a:ext cx="10515600" cy="4351338"/>
          </a:xfrm>
          <a:prstGeom prst="rect">
            <a:avLst/>
          </a:prstGeom>
          <a:blipFill rotWithShape="1">
            <a:blip r:embed="rId3">
              <a:alphaModFix/>
            </a:blip>
            <a:stretch>
              <a:fillRect b="0" l="-361" r="0" t="-2631"/>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1287" name="Google Shape;1287;p73"/>
          <p:cNvPicPr preferRelativeResize="0"/>
          <p:nvPr/>
        </p:nvPicPr>
        <p:blipFill rotWithShape="1">
          <a:blip r:embed="rId4">
            <a:alphaModFix/>
          </a:blip>
          <a:srcRect b="0" l="0" r="0" t="0"/>
          <a:stretch/>
        </p:blipFill>
        <p:spPr>
          <a:xfrm>
            <a:off x="7495546" y="1847339"/>
            <a:ext cx="3858254" cy="43296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Random Forest</a:t>
            </a:r>
            <a:endParaRPr/>
          </a:p>
        </p:txBody>
      </p:sp>
      <p:sp>
        <p:nvSpPr>
          <p:cNvPr id="1293" name="Google Shape;1293;p74"/>
          <p:cNvSpPr txBox="1"/>
          <p:nvPr>
            <p:ph idx="1" type="body"/>
          </p:nvPr>
        </p:nvSpPr>
        <p:spPr>
          <a:xfrm>
            <a:off x="838200" y="1825625"/>
            <a:ext cx="6631983"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70000"/>
              </a:lnSpc>
              <a:spcBef>
                <a:spcPts val="0"/>
              </a:spcBef>
              <a:spcAft>
                <a:spcPts val="0"/>
              </a:spcAft>
              <a:buClr>
                <a:schemeClr val="dk1"/>
              </a:buClr>
              <a:buSzPts val="1960"/>
              <a:buFont typeface="Arial"/>
              <a:buChar char="•"/>
            </a:pPr>
            <a:r>
              <a:rPr b="0" i="0" lang="en-US" sz="1960" u="none" cap="none" strike="noStrike">
                <a:solidFill>
                  <a:schemeClr val="dk1"/>
                </a:solidFill>
                <a:latin typeface="Calibri"/>
                <a:ea typeface="Calibri"/>
                <a:cs typeface="Calibri"/>
                <a:sym typeface="Calibri"/>
              </a:rPr>
              <a:t>Random Forest (RF)</a:t>
            </a:r>
            <a:endParaRPr/>
          </a:p>
          <a:p>
            <a:pPr indent="-228600" lvl="1" marL="685800" marR="0" rtl="0" algn="l">
              <a:lnSpc>
                <a:spcPct val="70000"/>
              </a:lnSpc>
              <a:spcBef>
                <a:spcPts val="500"/>
              </a:spcBef>
              <a:spcAft>
                <a:spcPts val="0"/>
              </a:spcAft>
              <a:buClr>
                <a:schemeClr val="dk1"/>
              </a:buClr>
              <a:buSzPts val="1679"/>
              <a:buFont typeface="Arial"/>
              <a:buChar char="•"/>
            </a:pPr>
            <a:r>
              <a:rPr b="0" i="0" lang="en-US" sz="1679" u="none" cap="none" strike="noStrike">
                <a:solidFill>
                  <a:schemeClr val="dk1"/>
                </a:solidFill>
                <a:latin typeface="Calibri"/>
                <a:ea typeface="Calibri"/>
                <a:cs typeface="Calibri"/>
                <a:sym typeface="Calibri"/>
              </a:rPr>
              <a:t>Perform bagging, but in addition to sampling the data, also sample a subset of the features</a:t>
            </a:r>
            <a:endParaRPr/>
          </a:p>
          <a:p>
            <a:pPr indent="-228600" lvl="1" marL="685800" marR="0" rtl="0" algn="l">
              <a:lnSpc>
                <a:spcPct val="70000"/>
              </a:lnSpc>
              <a:spcBef>
                <a:spcPts val="500"/>
              </a:spcBef>
              <a:spcAft>
                <a:spcPts val="0"/>
              </a:spcAft>
              <a:buClr>
                <a:schemeClr val="dk1"/>
              </a:buClr>
              <a:buSzPts val="1679"/>
              <a:buFont typeface="Arial"/>
              <a:buChar char="•"/>
            </a:pPr>
            <a:r>
              <a:rPr b="0" i="0" lang="en-US" sz="1679" u="none" cap="none" strike="noStrike">
                <a:solidFill>
                  <a:schemeClr val="dk1"/>
                </a:solidFill>
                <a:latin typeface="Calibri"/>
                <a:ea typeface="Calibri"/>
                <a:cs typeface="Calibri"/>
                <a:sym typeface="Calibri"/>
              </a:rPr>
              <a:t>Fit a Decision Tree to the above</a:t>
            </a:r>
            <a:endParaRPr/>
          </a:p>
          <a:p>
            <a:pPr indent="-228600" lvl="1" marL="685800" marR="0" rtl="0" algn="l">
              <a:lnSpc>
                <a:spcPct val="70000"/>
              </a:lnSpc>
              <a:spcBef>
                <a:spcPts val="500"/>
              </a:spcBef>
              <a:spcAft>
                <a:spcPts val="0"/>
              </a:spcAft>
              <a:buClr>
                <a:schemeClr val="dk1"/>
              </a:buClr>
              <a:buSzPts val="1679"/>
              <a:buFont typeface="Arial"/>
              <a:buChar char="•"/>
            </a:pPr>
            <a:r>
              <a:rPr b="0" i="0" lang="en-US" sz="1679" u="none" cap="none" strike="noStrike">
                <a:solidFill>
                  <a:schemeClr val="dk1"/>
                </a:solidFill>
                <a:latin typeface="Calibri"/>
                <a:ea typeface="Calibri"/>
                <a:cs typeface="Calibri"/>
                <a:sym typeface="Calibri"/>
              </a:rPr>
              <a:t>Predictions are generated as in bagging</a:t>
            </a:r>
            <a:endParaRPr/>
          </a:p>
          <a:p>
            <a:pPr indent="-121919" lvl="1" marL="685800" marR="0" rtl="0" algn="l">
              <a:lnSpc>
                <a:spcPct val="70000"/>
              </a:lnSpc>
              <a:spcBef>
                <a:spcPts val="500"/>
              </a:spcBef>
              <a:spcAft>
                <a:spcPts val="0"/>
              </a:spcAft>
              <a:buClr>
                <a:schemeClr val="dk1"/>
              </a:buClr>
              <a:buSzPts val="1680"/>
              <a:buFont typeface="Arial"/>
              <a:buNone/>
            </a:pPr>
            <a:r>
              <a:t/>
            </a:r>
            <a:endParaRPr b="0" i="0" sz="1679" u="none" cap="none" strike="noStrike">
              <a:solidFill>
                <a:schemeClr val="dk1"/>
              </a:solidFill>
              <a:latin typeface="Calibri"/>
              <a:ea typeface="Calibri"/>
              <a:cs typeface="Calibri"/>
              <a:sym typeface="Calibri"/>
            </a:endParaRPr>
          </a:p>
          <a:p>
            <a:pPr indent="-228600" lvl="0" marL="228600" marR="0" rtl="0" algn="l">
              <a:lnSpc>
                <a:spcPct val="70000"/>
              </a:lnSpc>
              <a:spcBef>
                <a:spcPts val="1000"/>
              </a:spcBef>
              <a:spcAft>
                <a:spcPts val="0"/>
              </a:spcAft>
              <a:buClr>
                <a:schemeClr val="dk1"/>
              </a:buClr>
              <a:buSzPts val="1960"/>
              <a:buFont typeface="Arial"/>
              <a:buChar char="•"/>
            </a:pPr>
            <a:r>
              <a:rPr b="0" i="0" lang="en-US" sz="1960" u="none" cap="none" strike="noStrike">
                <a:solidFill>
                  <a:schemeClr val="dk1"/>
                </a:solidFill>
                <a:latin typeface="Calibri"/>
                <a:ea typeface="Calibri"/>
                <a:cs typeface="Calibri"/>
                <a:sym typeface="Calibri"/>
              </a:rPr>
              <a:t>RF’s have a number of appealing properties</a:t>
            </a:r>
            <a:endParaRPr/>
          </a:p>
          <a:p>
            <a:pPr indent="-228600" lvl="1" marL="685800" marR="0" rtl="0" algn="l">
              <a:lnSpc>
                <a:spcPct val="70000"/>
              </a:lnSpc>
              <a:spcBef>
                <a:spcPts val="500"/>
              </a:spcBef>
              <a:spcAft>
                <a:spcPts val="0"/>
              </a:spcAft>
              <a:buClr>
                <a:schemeClr val="dk1"/>
              </a:buClr>
              <a:buSzPts val="1679"/>
              <a:buFont typeface="Arial"/>
              <a:buChar char="•"/>
            </a:pPr>
            <a:r>
              <a:rPr b="0" i="0" lang="en-US" sz="1679" u="none" cap="none" strike="noStrike">
                <a:solidFill>
                  <a:schemeClr val="dk1"/>
                </a:solidFill>
                <a:latin typeface="Calibri"/>
                <a:ea typeface="Calibri"/>
                <a:cs typeface="Calibri"/>
                <a:sym typeface="Calibri"/>
              </a:rPr>
              <a:t>Can obtain uncertainties for each observation by looking at the variation of each bagged prediction again the overall prediction</a:t>
            </a:r>
            <a:endParaRPr/>
          </a:p>
          <a:p>
            <a:pPr indent="-228600" lvl="1" marL="685800" marR="0" rtl="0" algn="l">
              <a:lnSpc>
                <a:spcPct val="70000"/>
              </a:lnSpc>
              <a:spcBef>
                <a:spcPts val="500"/>
              </a:spcBef>
              <a:spcAft>
                <a:spcPts val="0"/>
              </a:spcAft>
              <a:buClr>
                <a:schemeClr val="dk1"/>
              </a:buClr>
              <a:buSzPts val="1679"/>
              <a:buFont typeface="Arial"/>
              <a:buChar char="•"/>
            </a:pPr>
            <a:r>
              <a:rPr b="0" i="0" lang="en-US" sz="1679" u="none" cap="none" strike="noStrike">
                <a:solidFill>
                  <a:schemeClr val="dk1"/>
                </a:solidFill>
                <a:latin typeface="Calibri"/>
                <a:ea typeface="Calibri"/>
                <a:cs typeface="Calibri"/>
                <a:sym typeface="Calibri"/>
              </a:rPr>
              <a:t>”Out-of-the-box” it does as well or better than most methods</a:t>
            </a:r>
            <a:endParaRPr/>
          </a:p>
          <a:p>
            <a:pPr indent="-228600" lvl="1" marL="685800" marR="0" rtl="0" algn="l">
              <a:lnSpc>
                <a:spcPct val="70000"/>
              </a:lnSpc>
              <a:spcBef>
                <a:spcPts val="500"/>
              </a:spcBef>
              <a:spcAft>
                <a:spcPts val="0"/>
              </a:spcAft>
              <a:buClr>
                <a:schemeClr val="dk1"/>
              </a:buClr>
              <a:buSzPts val="1679"/>
              <a:buFont typeface="Arial"/>
              <a:buChar char="•"/>
            </a:pPr>
            <a:r>
              <a:rPr b="0" i="0" lang="en-US" sz="1679" u="none" cap="none" strike="noStrike">
                <a:solidFill>
                  <a:schemeClr val="dk1"/>
                </a:solidFill>
                <a:latin typeface="Calibri"/>
                <a:ea typeface="Calibri"/>
                <a:cs typeface="Calibri"/>
                <a:sym typeface="Calibri"/>
              </a:rPr>
              <a:t>It’s relatively easy to tune</a:t>
            </a:r>
            <a:endParaRPr/>
          </a:p>
          <a:p>
            <a:pPr indent="-121919" lvl="1" marL="685800" marR="0" rtl="0" algn="l">
              <a:lnSpc>
                <a:spcPct val="70000"/>
              </a:lnSpc>
              <a:spcBef>
                <a:spcPts val="500"/>
              </a:spcBef>
              <a:spcAft>
                <a:spcPts val="0"/>
              </a:spcAft>
              <a:buClr>
                <a:schemeClr val="dk1"/>
              </a:buClr>
              <a:buSzPts val="1680"/>
              <a:buFont typeface="Arial"/>
              <a:buNone/>
            </a:pPr>
            <a:r>
              <a:t/>
            </a:r>
            <a:endParaRPr b="0" i="0" sz="1679" u="none" cap="none" strike="noStrike">
              <a:solidFill>
                <a:schemeClr val="dk1"/>
              </a:solidFill>
              <a:latin typeface="Calibri"/>
              <a:ea typeface="Calibri"/>
              <a:cs typeface="Calibri"/>
              <a:sym typeface="Calibri"/>
            </a:endParaRPr>
          </a:p>
          <a:p>
            <a:pPr indent="-228600" lvl="0" marL="228600" marR="0" rtl="0" algn="l">
              <a:lnSpc>
                <a:spcPct val="70000"/>
              </a:lnSpc>
              <a:spcBef>
                <a:spcPts val="1000"/>
              </a:spcBef>
              <a:spcAft>
                <a:spcPts val="0"/>
              </a:spcAft>
              <a:buClr>
                <a:schemeClr val="dk1"/>
              </a:buClr>
              <a:buSzPts val="1960"/>
              <a:buFont typeface="Arial"/>
              <a:buChar char="•"/>
            </a:pPr>
            <a:r>
              <a:rPr b="0" i="0" lang="en-US" sz="1960" u="none" cap="none" strike="noStrike">
                <a:solidFill>
                  <a:schemeClr val="dk1"/>
                </a:solidFill>
                <a:latin typeface="Calibri"/>
                <a:ea typeface="Calibri"/>
                <a:cs typeface="Calibri"/>
                <a:sym typeface="Calibri"/>
              </a:rPr>
              <a:t>Downside</a:t>
            </a:r>
            <a:endParaRPr/>
          </a:p>
          <a:p>
            <a:pPr indent="-228600" lvl="1" marL="685800" marR="0" rtl="0" algn="l">
              <a:lnSpc>
                <a:spcPct val="70000"/>
              </a:lnSpc>
              <a:spcBef>
                <a:spcPts val="500"/>
              </a:spcBef>
              <a:spcAft>
                <a:spcPts val="0"/>
              </a:spcAft>
              <a:buClr>
                <a:schemeClr val="dk1"/>
              </a:buClr>
              <a:buSzPts val="1679"/>
              <a:buFont typeface="Arial"/>
              <a:buChar char="•"/>
            </a:pPr>
            <a:r>
              <a:rPr b="0" i="0" lang="en-US" sz="1679" u="none" cap="none" strike="noStrike">
                <a:solidFill>
                  <a:schemeClr val="dk1"/>
                </a:solidFill>
                <a:latin typeface="Calibri"/>
                <a:ea typeface="Calibri"/>
                <a:cs typeface="Calibri"/>
                <a:sym typeface="Calibri"/>
              </a:rPr>
              <a:t>They don’t necessarily scale well</a:t>
            </a:r>
            <a:endParaRPr/>
          </a:p>
          <a:p>
            <a:pPr indent="-228600" lvl="1" marL="685800" marR="0" rtl="0" algn="l">
              <a:lnSpc>
                <a:spcPct val="70000"/>
              </a:lnSpc>
              <a:spcBef>
                <a:spcPts val="500"/>
              </a:spcBef>
              <a:spcAft>
                <a:spcPts val="0"/>
              </a:spcAft>
              <a:buClr>
                <a:schemeClr val="dk1"/>
              </a:buClr>
              <a:buSzPts val="1679"/>
              <a:buFont typeface="Arial"/>
              <a:buChar char="•"/>
            </a:pPr>
            <a:r>
              <a:rPr b="0" i="0" lang="en-US" sz="1679" u="none" cap="none" strike="noStrike">
                <a:solidFill>
                  <a:schemeClr val="dk1"/>
                </a:solidFill>
                <a:latin typeface="Calibri"/>
                <a:ea typeface="Calibri"/>
                <a:cs typeface="Calibri"/>
                <a:sym typeface="Calibri"/>
              </a:rPr>
              <a:t>They are not “transparent” (though this is not actually as valid a criticism anymore)</a:t>
            </a:r>
            <a:endParaRPr/>
          </a:p>
        </p:txBody>
      </p:sp>
      <p:pic>
        <p:nvPicPr>
          <p:cNvPr id="1294" name="Google Shape;1294;p74"/>
          <p:cNvPicPr preferRelativeResize="0"/>
          <p:nvPr/>
        </p:nvPicPr>
        <p:blipFill rotWithShape="1">
          <a:blip r:embed="rId3">
            <a:alphaModFix/>
          </a:blip>
          <a:srcRect b="0" l="0" r="0" t="0"/>
          <a:stretch/>
        </p:blipFill>
        <p:spPr>
          <a:xfrm>
            <a:off x="7320366" y="1952785"/>
            <a:ext cx="4670156" cy="350261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Structure of the classification problem in HSI</a:t>
            </a:r>
            <a:endParaRPr/>
          </a:p>
        </p:txBody>
      </p:sp>
      <p:pic>
        <p:nvPicPr>
          <p:cNvPr id="1300" name="Google Shape;1300;p75"/>
          <p:cNvPicPr preferRelativeResize="0"/>
          <p:nvPr/>
        </p:nvPicPr>
        <p:blipFill rotWithShape="1">
          <a:blip r:embed="rId3">
            <a:alphaModFix/>
          </a:blip>
          <a:srcRect b="-8198" l="0" r="7407" t="1964"/>
          <a:stretch/>
        </p:blipFill>
        <p:spPr>
          <a:xfrm>
            <a:off x="765515" y="2529070"/>
            <a:ext cx="2286000" cy="2468880"/>
          </a:xfrm>
          <a:prstGeom prst="rect">
            <a:avLst/>
          </a:prstGeom>
          <a:noFill/>
          <a:ln>
            <a:noFill/>
          </a:ln>
        </p:spPr>
      </p:pic>
      <p:sp>
        <p:nvSpPr>
          <p:cNvPr id="1301" name="Google Shape;1301;p75"/>
          <p:cNvSpPr/>
          <p:nvPr/>
        </p:nvSpPr>
        <p:spPr>
          <a:xfrm>
            <a:off x="765516" y="25290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2" name="Google Shape;1302;p75"/>
          <p:cNvSpPr/>
          <p:nvPr/>
        </p:nvSpPr>
        <p:spPr>
          <a:xfrm>
            <a:off x="1222716" y="25290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3" name="Google Shape;1303;p75"/>
          <p:cNvSpPr/>
          <p:nvPr/>
        </p:nvSpPr>
        <p:spPr>
          <a:xfrm>
            <a:off x="1679916" y="25290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4" name="Google Shape;1304;p75"/>
          <p:cNvSpPr/>
          <p:nvPr/>
        </p:nvSpPr>
        <p:spPr>
          <a:xfrm>
            <a:off x="2137116" y="25290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5" name="Google Shape;1305;p75"/>
          <p:cNvSpPr/>
          <p:nvPr/>
        </p:nvSpPr>
        <p:spPr>
          <a:xfrm>
            <a:off x="2594316" y="25290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6" name="Google Shape;1306;p75"/>
          <p:cNvSpPr/>
          <p:nvPr/>
        </p:nvSpPr>
        <p:spPr>
          <a:xfrm>
            <a:off x="765516" y="29862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7" name="Google Shape;1307;p75"/>
          <p:cNvSpPr/>
          <p:nvPr/>
        </p:nvSpPr>
        <p:spPr>
          <a:xfrm>
            <a:off x="1222716" y="29862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8" name="Google Shape;1308;p75"/>
          <p:cNvSpPr/>
          <p:nvPr/>
        </p:nvSpPr>
        <p:spPr>
          <a:xfrm>
            <a:off x="1679916" y="29862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9" name="Google Shape;1309;p75"/>
          <p:cNvSpPr/>
          <p:nvPr/>
        </p:nvSpPr>
        <p:spPr>
          <a:xfrm>
            <a:off x="2137116" y="29862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0" name="Google Shape;1310;p75"/>
          <p:cNvSpPr/>
          <p:nvPr/>
        </p:nvSpPr>
        <p:spPr>
          <a:xfrm>
            <a:off x="2594316" y="29862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1" name="Google Shape;1311;p75"/>
          <p:cNvSpPr/>
          <p:nvPr/>
        </p:nvSpPr>
        <p:spPr>
          <a:xfrm>
            <a:off x="765516" y="34434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2" name="Google Shape;1312;p75"/>
          <p:cNvSpPr/>
          <p:nvPr/>
        </p:nvSpPr>
        <p:spPr>
          <a:xfrm>
            <a:off x="1222716" y="34434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3" name="Google Shape;1313;p75"/>
          <p:cNvSpPr/>
          <p:nvPr/>
        </p:nvSpPr>
        <p:spPr>
          <a:xfrm>
            <a:off x="1679916" y="34434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4" name="Google Shape;1314;p75"/>
          <p:cNvSpPr/>
          <p:nvPr/>
        </p:nvSpPr>
        <p:spPr>
          <a:xfrm>
            <a:off x="2137116" y="34434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5" name="Google Shape;1315;p75"/>
          <p:cNvSpPr/>
          <p:nvPr/>
        </p:nvSpPr>
        <p:spPr>
          <a:xfrm>
            <a:off x="2594316" y="34434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6" name="Google Shape;1316;p75"/>
          <p:cNvSpPr/>
          <p:nvPr/>
        </p:nvSpPr>
        <p:spPr>
          <a:xfrm>
            <a:off x="765516" y="39006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7" name="Google Shape;1317;p75"/>
          <p:cNvSpPr/>
          <p:nvPr/>
        </p:nvSpPr>
        <p:spPr>
          <a:xfrm>
            <a:off x="1222716" y="39006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8" name="Google Shape;1318;p75"/>
          <p:cNvSpPr/>
          <p:nvPr/>
        </p:nvSpPr>
        <p:spPr>
          <a:xfrm>
            <a:off x="1679916" y="39006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Google Shape;1319;p75"/>
          <p:cNvSpPr/>
          <p:nvPr/>
        </p:nvSpPr>
        <p:spPr>
          <a:xfrm>
            <a:off x="2137116" y="39006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Google Shape;1320;p75"/>
          <p:cNvSpPr/>
          <p:nvPr/>
        </p:nvSpPr>
        <p:spPr>
          <a:xfrm>
            <a:off x="2594316" y="39006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Google Shape;1321;p75"/>
          <p:cNvSpPr/>
          <p:nvPr/>
        </p:nvSpPr>
        <p:spPr>
          <a:xfrm>
            <a:off x="765516" y="43578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2" name="Google Shape;1322;p75"/>
          <p:cNvSpPr/>
          <p:nvPr/>
        </p:nvSpPr>
        <p:spPr>
          <a:xfrm>
            <a:off x="1222716" y="43578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3" name="Google Shape;1323;p75"/>
          <p:cNvSpPr/>
          <p:nvPr/>
        </p:nvSpPr>
        <p:spPr>
          <a:xfrm>
            <a:off x="1679916" y="43578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4" name="Google Shape;1324;p75"/>
          <p:cNvSpPr/>
          <p:nvPr/>
        </p:nvSpPr>
        <p:spPr>
          <a:xfrm>
            <a:off x="2137116" y="43578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75"/>
          <p:cNvSpPr/>
          <p:nvPr/>
        </p:nvSpPr>
        <p:spPr>
          <a:xfrm>
            <a:off x="2594316" y="4357870"/>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75"/>
          <p:cNvSpPr/>
          <p:nvPr/>
        </p:nvSpPr>
        <p:spPr>
          <a:xfrm>
            <a:off x="5224659" y="248661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p75"/>
          <p:cNvSpPr/>
          <p:nvPr/>
        </p:nvSpPr>
        <p:spPr>
          <a:xfrm>
            <a:off x="5224659" y="25931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8" name="Google Shape;1328;p75"/>
          <p:cNvSpPr/>
          <p:nvPr/>
        </p:nvSpPr>
        <p:spPr>
          <a:xfrm>
            <a:off x="5224659" y="27074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9" name="Google Shape;1329;p75"/>
          <p:cNvSpPr/>
          <p:nvPr/>
        </p:nvSpPr>
        <p:spPr>
          <a:xfrm>
            <a:off x="5224659" y="28217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0" name="Google Shape;1330;p75"/>
          <p:cNvSpPr/>
          <p:nvPr/>
        </p:nvSpPr>
        <p:spPr>
          <a:xfrm>
            <a:off x="5224659" y="29360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1" name="Google Shape;1331;p75"/>
          <p:cNvSpPr/>
          <p:nvPr/>
        </p:nvSpPr>
        <p:spPr>
          <a:xfrm>
            <a:off x="5224659" y="30503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2" name="Google Shape;1332;p75"/>
          <p:cNvSpPr/>
          <p:nvPr/>
        </p:nvSpPr>
        <p:spPr>
          <a:xfrm>
            <a:off x="5224659" y="31568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3" name="Google Shape;1333;p75"/>
          <p:cNvSpPr/>
          <p:nvPr/>
        </p:nvSpPr>
        <p:spPr>
          <a:xfrm>
            <a:off x="5224659" y="32711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Google Shape;1334;p75"/>
          <p:cNvSpPr/>
          <p:nvPr/>
        </p:nvSpPr>
        <p:spPr>
          <a:xfrm>
            <a:off x="5224659" y="33854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Google Shape;1335;p75"/>
          <p:cNvSpPr/>
          <p:nvPr/>
        </p:nvSpPr>
        <p:spPr>
          <a:xfrm>
            <a:off x="5224659" y="34997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75"/>
          <p:cNvSpPr/>
          <p:nvPr/>
        </p:nvSpPr>
        <p:spPr>
          <a:xfrm>
            <a:off x="5224659" y="362961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7" name="Google Shape;1337;p75"/>
          <p:cNvSpPr/>
          <p:nvPr/>
        </p:nvSpPr>
        <p:spPr>
          <a:xfrm>
            <a:off x="5224659" y="37361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8" name="Google Shape;1338;p75"/>
          <p:cNvSpPr/>
          <p:nvPr/>
        </p:nvSpPr>
        <p:spPr>
          <a:xfrm>
            <a:off x="5224659" y="38504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9" name="Google Shape;1339;p75"/>
          <p:cNvSpPr/>
          <p:nvPr/>
        </p:nvSpPr>
        <p:spPr>
          <a:xfrm>
            <a:off x="5224659" y="39647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0" name="Google Shape;1340;p75"/>
          <p:cNvSpPr/>
          <p:nvPr/>
        </p:nvSpPr>
        <p:spPr>
          <a:xfrm>
            <a:off x="5224659" y="40790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1" name="Google Shape;1341;p75"/>
          <p:cNvSpPr/>
          <p:nvPr/>
        </p:nvSpPr>
        <p:spPr>
          <a:xfrm>
            <a:off x="5224659" y="41933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2" name="Google Shape;1342;p75"/>
          <p:cNvSpPr/>
          <p:nvPr/>
        </p:nvSpPr>
        <p:spPr>
          <a:xfrm>
            <a:off x="5224659" y="42998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Google Shape;1343;p75"/>
          <p:cNvSpPr/>
          <p:nvPr/>
        </p:nvSpPr>
        <p:spPr>
          <a:xfrm>
            <a:off x="5224659" y="44141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Google Shape;1344;p75"/>
          <p:cNvSpPr/>
          <p:nvPr/>
        </p:nvSpPr>
        <p:spPr>
          <a:xfrm>
            <a:off x="5224659" y="45284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p75"/>
          <p:cNvSpPr/>
          <p:nvPr/>
        </p:nvSpPr>
        <p:spPr>
          <a:xfrm>
            <a:off x="5224659" y="46427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6" name="Google Shape;1346;p75"/>
          <p:cNvSpPr/>
          <p:nvPr/>
        </p:nvSpPr>
        <p:spPr>
          <a:xfrm>
            <a:off x="5567559" y="248661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7" name="Google Shape;1347;p75"/>
          <p:cNvSpPr/>
          <p:nvPr/>
        </p:nvSpPr>
        <p:spPr>
          <a:xfrm>
            <a:off x="5567559" y="25931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8" name="Google Shape;1348;p75"/>
          <p:cNvSpPr/>
          <p:nvPr/>
        </p:nvSpPr>
        <p:spPr>
          <a:xfrm>
            <a:off x="5567559" y="27074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9" name="Google Shape;1349;p75"/>
          <p:cNvSpPr/>
          <p:nvPr/>
        </p:nvSpPr>
        <p:spPr>
          <a:xfrm>
            <a:off x="5567559" y="28217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0" name="Google Shape;1350;p75"/>
          <p:cNvSpPr/>
          <p:nvPr/>
        </p:nvSpPr>
        <p:spPr>
          <a:xfrm>
            <a:off x="5567559" y="29360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p75"/>
          <p:cNvSpPr/>
          <p:nvPr/>
        </p:nvSpPr>
        <p:spPr>
          <a:xfrm>
            <a:off x="5567559" y="30503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p75"/>
          <p:cNvSpPr/>
          <p:nvPr/>
        </p:nvSpPr>
        <p:spPr>
          <a:xfrm>
            <a:off x="5567559" y="31568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p75"/>
          <p:cNvSpPr/>
          <p:nvPr/>
        </p:nvSpPr>
        <p:spPr>
          <a:xfrm>
            <a:off x="5567559" y="32711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75"/>
          <p:cNvSpPr/>
          <p:nvPr/>
        </p:nvSpPr>
        <p:spPr>
          <a:xfrm>
            <a:off x="5567559" y="33854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5" name="Google Shape;1355;p75"/>
          <p:cNvSpPr/>
          <p:nvPr/>
        </p:nvSpPr>
        <p:spPr>
          <a:xfrm>
            <a:off x="5567559" y="34997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6" name="Google Shape;1356;p75"/>
          <p:cNvSpPr/>
          <p:nvPr/>
        </p:nvSpPr>
        <p:spPr>
          <a:xfrm>
            <a:off x="5567559" y="362961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7" name="Google Shape;1357;p75"/>
          <p:cNvSpPr/>
          <p:nvPr/>
        </p:nvSpPr>
        <p:spPr>
          <a:xfrm>
            <a:off x="5567559" y="37361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8" name="Google Shape;1358;p75"/>
          <p:cNvSpPr/>
          <p:nvPr/>
        </p:nvSpPr>
        <p:spPr>
          <a:xfrm>
            <a:off x="5567559" y="38504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9" name="Google Shape;1359;p75"/>
          <p:cNvSpPr/>
          <p:nvPr/>
        </p:nvSpPr>
        <p:spPr>
          <a:xfrm>
            <a:off x="5567559" y="39647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0" name="Google Shape;1360;p75"/>
          <p:cNvSpPr/>
          <p:nvPr/>
        </p:nvSpPr>
        <p:spPr>
          <a:xfrm>
            <a:off x="5567559" y="40790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1" name="Google Shape;1361;p75"/>
          <p:cNvSpPr/>
          <p:nvPr/>
        </p:nvSpPr>
        <p:spPr>
          <a:xfrm>
            <a:off x="5567559" y="41933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p75"/>
          <p:cNvSpPr/>
          <p:nvPr/>
        </p:nvSpPr>
        <p:spPr>
          <a:xfrm>
            <a:off x="5567559" y="42998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Google Shape;1363;p75"/>
          <p:cNvSpPr/>
          <p:nvPr/>
        </p:nvSpPr>
        <p:spPr>
          <a:xfrm>
            <a:off x="5567559" y="44141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Google Shape;1364;p75"/>
          <p:cNvSpPr/>
          <p:nvPr/>
        </p:nvSpPr>
        <p:spPr>
          <a:xfrm>
            <a:off x="5567559" y="45284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5" name="Google Shape;1365;p75"/>
          <p:cNvSpPr/>
          <p:nvPr/>
        </p:nvSpPr>
        <p:spPr>
          <a:xfrm>
            <a:off x="5567559" y="46427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6" name="Google Shape;1366;p75"/>
          <p:cNvSpPr/>
          <p:nvPr/>
        </p:nvSpPr>
        <p:spPr>
          <a:xfrm>
            <a:off x="6177159" y="248661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7" name="Google Shape;1367;p75"/>
          <p:cNvSpPr/>
          <p:nvPr/>
        </p:nvSpPr>
        <p:spPr>
          <a:xfrm>
            <a:off x="6177159" y="25931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8" name="Google Shape;1368;p75"/>
          <p:cNvSpPr/>
          <p:nvPr/>
        </p:nvSpPr>
        <p:spPr>
          <a:xfrm>
            <a:off x="6177159" y="27074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9" name="Google Shape;1369;p75"/>
          <p:cNvSpPr/>
          <p:nvPr/>
        </p:nvSpPr>
        <p:spPr>
          <a:xfrm>
            <a:off x="6177159" y="28217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0" name="Google Shape;1370;p75"/>
          <p:cNvSpPr/>
          <p:nvPr/>
        </p:nvSpPr>
        <p:spPr>
          <a:xfrm>
            <a:off x="6177159" y="29360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Google Shape;1371;p75"/>
          <p:cNvSpPr/>
          <p:nvPr/>
        </p:nvSpPr>
        <p:spPr>
          <a:xfrm>
            <a:off x="6177159" y="30503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Google Shape;1372;p75"/>
          <p:cNvSpPr/>
          <p:nvPr/>
        </p:nvSpPr>
        <p:spPr>
          <a:xfrm>
            <a:off x="6177159" y="31568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Google Shape;1373;p75"/>
          <p:cNvSpPr/>
          <p:nvPr/>
        </p:nvSpPr>
        <p:spPr>
          <a:xfrm>
            <a:off x="6177159" y="32711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4" name="Google Shape;1374;p75"/>
          <p:cNvSpPr/>
          <p:nvPr/>
        </p:nvSpPr>
        <p:spPr>
          <a:xfrm>
            <a:off x="6177159" y="33854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5" name="Google Shape;1375;p75"/>
          <p:cNvSpPr/>
          <p:nvPr/>
        </p:nvSpPr>
        <p:spPr>
          <a:xfrm>
            <a:off x="6177159" y="34997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6" name="Google Shape;1376;p75"/>
          <p:cNvSpPr/>
          <p:nvPr/>
        </p:nvSpPr>
        <p:spPr>
          <a:xfrm>
            <a:off x="6177159" y="362961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7" name="Google Shape;1377;p75"/>
          <p:cNvSpPr/>
          <p:nvPr/>
        </p:nvSpPr>
        <p:spPr>
          <a:xfrm>
            <a:off x="6177159" y="37361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8" name="Google Shape;1378;p75"/>
          <p:cNvSpPr/>
          <p:nvPr/>
        </p:nvSpPr>
        <p:spPr>
          <a:xfrm>
            <a:off x="6177159" y="38504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9" name="Google Shape;1379;p75"/>
          <p:cNvSpPr/>
          <p:nvPr/>
        </p:nvSpPr>
        <p:spPr>
          <a:xfrm>
            <a:off x="6177159" y="39647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0" name="Google Shape;1380;p75"/>
          <p:cNvSpPr/>
          <p:nvPr/>
        </p:nvSpPr>
        <p:spPr>
          <a:xfrm>
            <a:off x="6177159" y="40790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Google Shape;1381;p75"/>
          <p:cNvSpPr/>
          <p:nvPr/>
        </p:nvSpPr>
        <p:spPr>
          <a:xfrm>
            <a:off x="6177159" y="419331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Google Shape;1382;p75"/>
          <p:cNvSpPr/>
          <p:nvPr/>
        </p:nvSpPr>
        <p:spPr>
          <a:xfrm>
            <a:off x="6177159" y="42998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Google Shape;1383;p75"/>
          <p:cNvSpPr/>
          <p:nvPr/>
        </p:nvSpPr>
        <p:spPr>
          <a:xfrm>
            <a:off x="6177159" y="44141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4" name="Google Shape;1384;p75"/>
          <p:cNvSpPr/>
          <p:nvPr/>
        </p:nvSpPr>
        <p:spPr>
          <a:xfrm>
            <a:off x="6177159" y="45284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5" name="Google Shape;1385;p75"/>
          <p:cNvSpPr/>
          <p:nvPr/>
        </p:nvSpPr>
        <p:spPr>
          <a:xfrm>
            <a:off x="6177159" y="4642725"/>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6" name="Google Shape;1386;p75"/>
          <p:cNvSpPr txBox="1"/>
          <p:nvPr/>
        </p:nvSpPr>
        <p:spPr>
          <a:xfrm>
            <a:off x="5758059" y="3499725"/>
            <a:ext cx="3433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387" name="Google Shape;1387;p75"/>
          <p:cNvSpPr txBox="1"/>
          <p:nvPr/>
        </p:nvSpPr>
        <p:spPr>
          <a:xfrm rot="2992775">
            <a:off x="4691260" y="1937625"/>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550nm</a:t>
            </a:r>
            <a:endParaRPr/>
          </a:p>
        </p:txBody>
      </p:sp>
      <p:sp>
        <p:nvSpPr>
          <p:cNvPr id="1388" name="Google Shape;1388;p75"/>
          <p:cNvSpPr txBox="1"/>
          <p:nvPr/>
        </p:nvSpPr>
        <p:spPr>
          <a:xfrm rot="2992775">
            <a:off x="5077041" y="1921665"/>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580nm</a:t>
            </a:r>
            <a:endParaRPr/>
          </a:p>
        </p:txBody>
      </p:sp>
      <p:sp>
        <p:nvSpPr>
          <p:cNvPr id="1389" name="Google Shape;1389;p75"/>
          <p:cNvSpPr txBox="1"/>
          <p:nvPr/>
        </p:nvSpPr>
        <p:spPr>
          <a:xfrm rot="2992775">
            <a:off x="5686641" y="1921665"/>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640nm</a:t>
            </a:r>
            <a:endParaRPr/>
          </a:p>
        </p:txBody>
      </p:sp>
      <p:sp>
        <p:nvSpPr>
          <p:cNvPr id="1390" name="Google Shape;1390;p75"/>
          <p:cNvSpPr/>
          <p:nvPr/>
        </p:nvSpPr>
        <p:spPr>
          <a:xfrm>
            <a:off x="3115055" y="3207077"/>
            <a:ext cx="281420" cy="92219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Google Shape;1391;p75"/>
          <p:cNvSpPr txBox="1"/>
          <p:nvPr/>
        </p:nvSpPr>
        <p:spPr>
          <a:xfrm>
            <a:off x="917915" y="5226551"/>
            <a:ext cx="255781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Expand each wave length</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columnwise</a:t>
            </a:r>
            <a:endParaRPr sz="1800">
              <a:solidFill>
                <a:schemeClr val="dk1"/>
              </a:solidFill>
              <a:latin typeface="Calibri"/>
              <a:ea typeface="Calibri"/>
              <a:cs typeface="Calibri"/>
              <a:sym typeface="Calibri"/>
            </a:endParaRPr>
          </a:p>
        </p:txBody>
      </p:sp>
      <p:sp>
        <p:nvSpPr>
          <p:cNvPr id="1392" name="Google Shape;1392;p75"/>
          <p:cNvSpPr txBox="1"/>
          <p:nvPr/>
        </p:nvSpPr>
        <p:spPr>
          <a:xfrm>
            <a:off x="5577885" y="5246838"/>
            <a:ext cx="178055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Combine to form</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Data matrix</a:t>
            </a:r>
            <a:endParaRPr/>
          </a:p>
        </p:txBody>
      </p:sp>
      <p:sp>
        <p:nvSpPr>
          <p:cNvPr id="1393" name="Google Shape;1393;p75"/>
          <p:cNvSpPr txBox="1"/>
          <p:nvPr/>
        </p:nvSpPr>
        <p:spPr>
          <a:xfrm>
            <a:off x="689315" y="4771482"/>
            <a:ext cx="38183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M</a:t>
            </a:r>
            <a:endParaRPr/>
          </a:p>
        </p:txBody>
      </p:sp>
      <p:sp>
        <p:nvSpPr>
          <p:cNvPr id="1394" name="Google Shape;1394;p75"/>
          <p:cNvSpPr txBox="1"/>
          <p:nvPr/>
        </p:nvSpPr>
        <p:spPr>
          <a:xfrm>
            <a:off x="431769" y="4554550"/>
            <a:ext cx="3048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K</a:t>
            </a:r>
            <a:endParaRPr/>
          </a:p>
        </p:txBody>
      </p:sp>
      <p:cxnSp>
        <p:nvCxnSpPr>
          <p:cNvPr id="1395" name="Google Shape;1395;p75"/>
          <p:cNvCxnSpPr/>
          <p:nvPr/>
        </p:nvCxnSpPr>
        <p:spPr>
          <a:xfrm>
            <a:off x="1070315" y="4956148"/>
            <a:ext cx="304800" cy="0"/>
          </a:xfrm>
          <a:prstGeom prst="straightConnector1">
            <a:avLst/>
          </a:prstGeom>
          <a:noFill/>
          <a:ln cap="flat" cmpd="sng" w="25400">
            <a:solidFill>
              <a:schemeClr val="dk1"/>
            </a:solidFill>
            <a:prstDash val="solid"/>
            <a:miter lim="800000"/>
            <a:headEnd len="sm" w="sm" type="none"/>
            <a:tailEnd len="med" w="med" type="stealth"/>
          </a:ln>
        </p:spPr>
      </p:cxnSp>
      <p:cxnSp>
        <p:nvCxnSpPr>
          <p:cNvPr id="1396" name="Google Shape;1396;p75"/>
          <p:cNvCxnSpPr/>
          <p:nvPr/>
        </p:nvCxnSpPr>
        <p:spPr>
          <a:xfrm rot="10800000">
            <a:off x="598642" y="4346614"/>
            <a:ext cx="0" cy="272469"/>
          </a:xfrm>
          <a:prstGeom prst="straightConnector1">
            <a:avLst/>
          </a:prstGeom>
          <a:noFill/>
          <a:ln cap="flat" cmpd="sng" w="25400">
            <a:solidFill>
              <a:schemeClr val="dk1"/>
            </a:solidFill>
            <a:prstDash val="solid"/>
            <a:miter lim="800000"/>
            <a:headEnd len="sm" w="sm" type="none"/>
            <a:tailEnd len="med" w="med" type="stealth"/>
          </a:ln>
        </p:spPr>
      </p:cxnSp>
      <p:sp>
        <p:nvSpPr>
          <p:cNvPr id="1397" name="Google Shape;1397;p75"/>
          <p:cNvSpPr txBox="1"/>
          <p:nvPr/>
        </p:nvSpPr>
        <p:spPr>
          <a:xfrm>
            <a:off x="5233138" y="4713437"/>
            <a:ext cx="10775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N = K </a:t>
            </a:r>
            <a:r>
              <a:rPr lang="en-US" sz="1800">
                <a:solidFill>
                  <a:schemeClr val="dk1"/>
                </a:solidFill>
                <a:latin typeface="Calibri"/>
                <a:ea typeface="Calibri"/>
                <a:cs typeface="Calibri"/>
                <a:sym typeface="Calibri"/>
              </a:rPr>
              <a:t>x</a:t>
            </a:r>
            <a:r>
              <a:rPr i="1" lang="en-US" sz="1800">
                <a:solidFill>
                  <a:schemeClr val="dk1"/>
                </a:solidFill>
                <a:latin typeface="Calibri"/>
                <a:ea typeface="Calibri"/>
                <a:cs typeface="Calibri"/>
                <a:sym typeface="Calibri"/>
              </a:rPr>
              <a:t> M</a:t>
            </a:r>
            <a:endParaRPr/>
          </a:p>
        </p:txBody>
      </p:sp>
      <p:cxnSp>
        <p:nvCxnSpPr>
          <p:cNvPr id="1398" name="Google Shape;1398;p75"/>
          <p:cNvCxnSpPr/>
          <p:nvPr/>
        </p:nvCxnSpPr>
        <p:spPr>
          <a:xfrm flipH="1" rot="10800000">
            <a:off x="6291446" y="2605039"/>
            <a:ext cx="2045108" cy="25170"/>
          </a:xfrm>
          <a:prstGeom prst="straightConnector1">
            <a:avLst/>
          </a:prstGeom>
          <a:noFill/>
          <a:ln cap="flat" cmpd="sng" w="9525">
            <a:solidFill>
              <a:schemeClr val="accent1"/>
            </a:solidFill>
            <a:prstDash val="solid"/>
            <a:miter lim="800000"/>
            <a:headEnd len="sm" w="sm" type="none"/>
            <a:tailEnd len="med" w="med" type="triangle"/>
          </a:ln>
        </p:spPr>
      </p:cxnSp>
      <p:sp>
        <p:nvSpPr>
          <p:cNvPr id="1399" name="Google Shape;1399;p75"/>
          <p:cNvSpPr/>
          <p:nvPr/>
        </p:nvSpPr>
        <p:spPr>
          <a:xfrm>
            <a:off x="8364264" y="2393551"/>
            <a:ext cx="1690255" cy="42297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Kidney</a:t>
            </a:r>
            <a:endParaRPr/>
          </a:p>
        </p:txBody>
      </p:sp>
      <p:sp>
        <p:nvSpPr>
          <p:cNvPr id="1400" name="Google Shape;1400;p75"/>
          <p:cNvSpPr/>
          <p:nvPr/>
        </p:nvSpPr>
        <p:spPr>
          <a:xfrm>
            <a:off x="8364264" y="2950243"/>
            <a:ext cx="1690255" cy="42297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Fat</a:t>
            </a:r>
            <a:endParaRPr/>
          </a:p>
        </p:txBody>
      </p:sp>
      <p:sp>
        <p:nvSpPr>
          <p:cNvPr id="1401" name="Google Shape;1401;p75"/>
          <p:cNvSpPr/>
          <p:nvPr/>
        </p:nvSpPr>
        <p:spPr>
          <a:xfrm>
            <a:off x="8364264" y="3450269"/>
            <a:ext cx="1690255" cy="42297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Clamp</a:t>
            </a:r>
            <a:endParaRPr/>
          </a:p>
        </p:txBody>
      </p:sp>
      <p:sp>
        <p:nvSpPr>
          <p:cNvPr id="1402" name="Google Shape;1402;p75"/>
          <p:cNvSpPr/>
          <p:nvPr/>
        </p:nvSpPr>
        <p:spPr>
          <a:xfrm>
            <a:off x="8364264" y="3948988"/>
            <a:ext cx="1690255" cy="42297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Kidney</a:t>
            </a:r>
            <a:endParaRPr/>
          </a:p>
        </p:txBody>
      </p:sp>
      <p:sp>
        <p:nvSpPr>
          <p:cNvPr id="1403" name="Google Shape;1403;p75"/>
          <p:cNvSpPr/>
          <p:nvPr/>
        </p:nvSpPr>
        <p:spPr>
          <a:xfrm>
            <a:off x="8364264" y="4405837"/>
            <a:ext cx="1690255" cy="422976"/>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Kidney</a:t>
            </a:r>
            <a:endParaRPr/>
          </a:p>
        </p:txBody>
      </p:sp>
      <p:sp>
        <p:nvSpPr>
          <p:cNvPr id="1404" name="Google Shape;1404;p75"/>
          <p:cNvSpPr txBox="1"/>
          <p:nvPr/>
        </p:nvSpPr>
        <p:spPr>
          <a:xfrm>
            <a:off x="3977138" y="3908011"/>
            <a:ext cx="77777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N </a:t>
            </a:r>
            <a:r>
              <a:rPr lang="en-US" sz="1800">
                <a:solidFill>
                  <a:schemeClr val="dk1"/>
                </a:solidFill>
                <a:latin typeface="Calibri"/>
                <a:ea typeface="Calibri"/>
                <a:cs typeface="Calibri"/>
                <a:sym typeface="Calibri"/>
              </a:rPr>
              <a:t>x </a:t>
            </a:r>
            <a:r>
              <a:rPr i="1" lang="en-US" sz="1800">
                <a:solidFill>
                  <a:schemeClr val="dk1"/>
                </a:solidFill>
                <a:latin typeface="Calibri"/>
                <a:ea typeface="Calibri"/>
                <a:cs typeface="Calibri"/>
                <a:sym typeface="Calibri"/>
              </a:rPr>
              <a:t>L</a:t>
            </a:r>
            <a:r>
              <a:rPr lang="en-US" sz="1800">
                <a:solidFill>
                  <a:schemeClr val="dk1"/>
                </a:solidFill>
                <a:latin typeface="Calibri"/>
                <a:ea typeface="Calibri"/>
                <a:cs typeface="Calibri"/>
                <a:sym typeface="Calibri"/>
              </a:rPr>
              <a:t>)</a:t>
            </a:r>
            <a:endParaRPr/>
          </a:p>
        </p:txBody>
      </p:sp>
      <p:sp>
        <p:nvSpPr>
          <p:cNvPr id="1405" name="Google Shape;1405;p75"/>
          <p:cNvSpPr txBox="1"/>
          <p:nvPr/>
        </p:nvSpPr>
        <p:spPr>
          <a:xfrm>
            <a:off x="3557537" y="3313304"/>
            <a:ext cx="1527982" cy="64633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406" name="Google Shape;1406;p75"/>
          <p:cNvSpPr txBox="1"/>
          <p:nvPr/>
        </p:nvSpPr>
        <p:spPr>
          <a:xfrm>
            <a:off x="8544501" y="1969147"/>
            <a:ext cx="120257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Class Label</a:t>
            </a:r>
            <a:endParaRPr/>
          </a:p>
        </p:txBody>
      </p:sp>
      <p:cxnSp>
        <p:nvCxnSpPr>
          <p:cNvPr id="1407" name="Google Shape;1407;p75"/>
          <p:cNvCxnSpPr/>
          <p:nvPr/>
        </p:nvCxnSpPr>
        <p:spPr>
          <a:xfrm flipH="1" rot="10800000">
            <a:off x="6263733" y="3173075"/>
            <a:ext cx="2045108" cy="2517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08" name="Google Shape;1408;p75"/>
          <p:cNvCxnSpPr/>
          <p:nvPr/>
        </p:nvCxnSpPr>
        <p:spPr>
          <a:xfrm flipH="1" rot="10800000">
            <a:off x="6263732" y="3630277"/>
            <a:ext cx="2045108" cy="2517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09" name="Google Shape;1409;p75"/>
          <p:cNvCxnSpPr/>
          <p:nvPr/>
        </p:nvCxnSpPr>
        <p:spPr>
          <a:xfrm flipH="1" rot="10800000">
            <a:off x="6277584" y="4156754"/>
            <a:ext cx="2045108" cy="2517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10" name="Google Shape;1410;p75"/>
          <p:cNvCxnSpPr/>
          <p:nvPr/>
        </p:nvCxnSpPr>
        <p:spPr>
          <a:xfrm flipH="1" rot="10800000">
            <a:off x="6277581" y="4613959"/>
            <a:ext cx="2045108" cy="2517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Google Shape;1415;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Another view (2D)</a:t>
            </a:r>
            <a:endParaRPr/>
          </a:p>
        </p:txBody>
      </p:sp>
      <p:sp>
        <p:nvSpPr>
          <p:cNvPr id="1416" name="Google Shape;1416;p76"/>
          <p:cNvSpPr/>
          <p:nvPr/>
        </p:nvSpPr>
        <p:spPr>
          <a:xfrm>
            <a:off x="2548461" y="2611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7" name="Google Shape;1417;p76"/>
          <p:cNvSpPr/>
          <p:nvPr/>
        </p:nvSpPr>
        <p:spPr>
          <a:xfrm>
            <a:off x="2548461" y="2717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8" name="Google Shape;1418;p76"/>
          <p:cNvSpPr/>
          <p:nvPr/>
        </p:nvSpPr>
        <p:spPr>
          <a:xfrm>
            <a:off x="2548461" y="2832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9" name="Google Shape;1419;p76"/>
          <p:cNvSpPr/>
          <p:nvPr/>
        </p:nvSpPr>
        <p:spPr>
          <a:xfrm>
            <a:off x="2548461" y="2946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0" name="Google Shape;1420;p76"/>
          <p:cNvSpPr/>
          <p:nvPr/>
        </p:nvSpPr>
        <p:spPr>
          <a:xfrm>
            <a:off x="2548461" y="3060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Google Shape;1421;p76"/>
          <p:cNvSpPr/>
          <p:nvPr/>
        </p:nvSpPr>
        <p:spPr>
          <a:xfrm>
            <a:off x="2548461" y="3175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p76"/>
          <p:cNvSpPr/>
          <p:nvPr/>
        </p:nvSpPr>
        <p:spPr>
          <a:xfrm>
            <a:off x="2548461" y="3281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Google Shape;1423;p76"/>
          <p:cNvSpPr/>
          <p:nvPr/>
        </p:nvSpPr>
        <p:spPr>
          <a:xfrm>
            <a:off x="2548461" y="3395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4" name="Google Shape;1424;p76"/>
          <p:cNvSpPr/>
          <p:nvPr/>
        </p:nvSpPr>
        <p:spPr>
          <a:xfrm>
            <a:off x="2548461" y="3510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5" name="Google Shape;1425;p76"/>
          <p:cNvSpPr/>
          <p:nvPr/>
        </p:nvSpPr>
        <p:spPr>
          <a:xfrm>
            <a:off x="2548461" y="3624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6" name="Google Shape;1426;p76"/>
          <p:cNvSpPr/>
          <p:nvPr/>
        </p:nvSpPr>
        <p:spPr>
          <a:xfrm>
            <a:off x="2548461" y="3754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7" name="Google Shape;1427;p76"/>
          <p:cNvSpPr/>
          <p:nvPr/>
        </p:nvSpPr>
        <p:spPr>
          <a:xfrm>
            <a:off x="2548461" y="3860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8" name="Google Shape;1428;p76"/>
          <p:cNvSpPr/>
          <p:nvPr/>
        </p:nvSpPr>
        <p:spPr>
          <a:xfrm>
            <a:off x="2548461" y="3975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9" name="Google Shape;1429;p76"/>
          <p:cNvSpPr/>
          <p:nvPr/>
        </p:nvSpPr>
        <p:spPr>
          <a:xfrm>
            <a:off x="2548461" y="4089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0" name="Google Shape;1430;p76"/>
          <p:cNvSpPr/>
          <p:nvPr/>
        </p:nvSpPr>
        <p:spPr>
          <a:xfrm>
            <a:off x="2548461" y="4203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1" name="Google Shape;1431;p76"/>
          <p:cNvSpPr/>
          <p:nvPr/>
        </p:nvSpPr>
        <p:spPr>
          <a:xfrm>
            <a:off x="2548461" y="4318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2" name="Google Shape;1432;p76"/>
          <p:cNvSpPr/>
          <p:nvPr/>
        </p:nvSpPr>
        <p:spPr>
          <a:xfrm>
            <a:off x="2548461" y="4424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3" name="Google Shape;1433;p76"/>
          <p:cNvSpPr/>
          <p:nvPr/>
        </p:nvSpPr>
        <p:spPr>
          <a:xfrm>
            <a:off x="2548461" y="4538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4" name="Google Shape;1434;p76"/>
          <p:cNvSpPr/>
          <p:nvPr/>
        </p:nvSpPr>
        <p:spPr>
          <a:xfrm>
            <a:off x="2548461" y="4653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5" name="Google Shape;1435;p76"/>
          <p:cNvSpPr/>
          <p:nvPr/>
        </p:nvSpPr>
        <p:spPr>
          <a:xfrm>
            <a:off x="2548461" y="4767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6" name="Google Shape;1436;p76"/>
          <p:cNvSpPr/>
          <p:nvPr/>
        </p:nvSpPr>
        <p:spPr>
          <a:xfrm>
            <a:off x="2891361" y="2611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7" name="Google Shape;1437;p76"/>
          <p:cNvSpPr/>
          <p:nvPr/>
        </p:nvSpPr>
        <p:spPr>
          <a:xfrm>
            <a:off x="2891361" y="2717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8" name="Google Shape;1438;p76"/>
          <p:cNvSpPr/>
          <p:nvPr/>
        </p:nvSpPr>
        <p:spPr>
          <a:xfrm>
            <a:off x="2891361" y="2832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9" name="Google Shape;1439;p76"/>
          <p:cNvSpPr/>
          <p:nvPr/>
        </p:nvSpPr>
        <p:spPr>
          <a:xfrm>
            <a:off x="2891361" y="2946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0" name="Google Shape;1440;p76"/>
          <p:cNvSpPr/>
          <p:nvPr/>
        </p:nvSpPr>
        <p:spPr>
          <a:xfrm>
            <a:off x="2891361" y="3060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1" name="Google Shape;1441;p76"/>
          <p:cNvSpPr/>
          <p:nvPr/>
        </p:nvSpPr>
        <p:spPr>
          <a:xfrm>
            <a:off x="2891361" y="3175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2" name="Google Shape;1442;p76"/>
          <p:cNvSpPr/>
          <p:nvPr/>
        </p:nvSpPr>
        <p:spPr>
          <a:xfrm>
            <a:off x="2891361" y="3281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3" name="Google Shape;1443;p76"/>
          <p:cNvSpPr/>
          <p:nvPr/>
        </p:nvSpPr>
        <p:spPr>
          <a:xfrm>
            <a:off x="2891361" y="3395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4" name="Google Shape;1444;p76"/>
          <p:cNvSpPr/>
          <p:nvPr/>
        </p:nvSpPr>
        <p:spPr>
          <a:xfrm>
            <a:off x="2891361" y="3510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5" name="Google Shape;1445;p76"/>
          <p:cNvSpPr/>
          <p:nvPr/>
        </p:nvSpPr>
        <p:spPr>
          <a:xfrm>
            <a:off x="2891361" y="3624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6" name="Google Shape;1446;p76"/>
          <p:cNvSpPr/>
          <p:nvPr/>
        </p:nvSpPr>
        <p:spPr>
          <a:xfrm>
            <a:off x="2891361" y="3754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7" name="Google Shape;1447;p76"/>
          <p:cNvSpPr/>
          <p:nvPr/>
        </p:nvSpPr>
        <p:spPr>
          <a:xfrm>
            <a:off x="2891361" y="3860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8" name="Google Shape;1448;p76"/>
          <p:cNvSpPr/>
          <p:nvPr/>
        </p:nvSpPr>
        <p:spPr>
          <a:xfrm>
            <a:off x="2891361" y="3975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9" name="Google Shape;1449;p76"/>
          <p:cNvSpPr/>
          <p:nvPr/>
        </p:nvSpPr>
        <p:spPr>
          <a:xfrm>
            <a:off x="2891361" y="4089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0" name="Google Shape;1450;p76"/>
          <p:cNvSpPr/>
          <p:nvPr/>
        </p:nvSpPr>
        <p:spPr>
          <a:xfrm>
            <a:off x="2891361" y="4203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1" name="Google Shape;1451;p76"/>
          <p:cNvSpPr/>
          <p:nvPr/>
        </p:nvSpPr>
        <p:spPr>
          <a:xfrm>
            <a:off x="2891361" y="4318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2" name="Google Shape;1452;p76"/>
          <p:cNvSpPr/>
          <p:nvPr/>
        </p:nvSpPr>
        <p:spPr>
          <a:xfrm>
            <a:off x="2891361" y="4424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Google Shape;1453;p76"/>
          <p:cNvSpPr/>
          <p:nvPr/>
        </p:nvSpPr>
        <p:spPr>
          <a:xfrm>
            <a:off x="2891361" y="4538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Google Shape;1454;p76"/>
          <p:cNvSpPr/>
          <p:nvPr/>
        </p:nvSpPr>
        <p:spPr>
          <a:xfrm>
            <a:off x="2891361" y="4653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p76"/>
          <p:cNvSpPr/>
          <p:nvPr/>
        </p:nvSpPr>
        <p:spPr>
          <a:xfrm>
            <a:off x="2891361" y="4767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6" name="Google Shape;1456;p76"/>
          <p:cNvSpPr/>
          <p:nvPr/>
        </p:nvSpPr>
        <p:spPr>
          <a:xfrm>
            <a:off x="3500961" y="2611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7" name="Google Shape;1457;p76"/>
          <p:cNvSpPr/>
          <p:nvPr/>
        </p:nvSpPr>
        <p:spPr>
          <a:xfrm>
            <a:off x="3500961" y="2717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8" name="Google Shape;1458;p76"/>
          <p:cNvSpPr/>
          <p:nvPr/>
        </p:nvSpPr>
        <p:spPr>
          <a:xfrm>
            <a:off x="3500961" y="2832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9" name="Google Shape;1459;p76"/>
          <p:cNvSpPr/>
          <p:nvPr/>
        </p:nvSpPr>
        <p:spPr>
          <a:xfrm>
            <a:off x="3500961" y="2946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0" name="Google Shape;1460;p76"/>
          <p:cNvSpPr/>
          <p:nvPr/>
        </p:nvSpPr>
        <p:spPr>
          <a:xfrm>
            <a:off x="3500961" y="3060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1" name="Google Shape;1461;p76"/>
          <p:cNvSpPr/>
          <p:nvPr/>
        </p:nvSpPr>
        <p:spPr>
          <a:xfrm>
            <a:off x="3500961" y="3175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2" name="Google Shape;1462;p76"/>
          <p:cNvSpPr/>
          <p:nvPr/>
        </p:nvSpPr>
        <p:spPr>
          <a:xfrm>
            <a:off x="3500961" y="3281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3" name="Google Shape;1463;p76"/>
          <p:cNvSpPr/>
          <p:nvPr/>
        </p:nvSpPr>
        <p:spPr>
          <a:xfrm>
            <a:off x="3500961" y="3395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4" name="Google Shape;1464;p76"/>
          <p:cNvSpPr/>
          <p:nvPr/>
        </p:nvSpPr>
        <p:spPr>
          <a:xfrm>
            <a:off x="3500961" y="3510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5" name="Google Shape;1465;p76"/>
          <p:cNvSpPr/>
          <p:nvPr/>
        </p:nvSpPr>
        <p:spPr>
          <a:xfrm>
            <a:off x="3500961" y="3624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6" name="Google Shape;1466;p76"/>
          <p:cNvSpPr/>
          <p:nvPr/>
        </p:nvSpPr>
        <p:spPr>
          <a:xfrm>
            <a:off x="3500961" y="3754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7" name="Google Shape;1467;p76"/>
          <p:cNvSpPr/>
          <p:nvPr/>
        </p:nvSpPr>
        <p:spPr>
          <a:xfrm>
            <a:off x="3500961" y="3860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Google Shape;1468;p76"/>
          <p:cNvSpPr/>
          <p:nvPr/>
        </p:nvSpPr>
        <p:spPr>
          <a:xfrm>
            <a:off x="3500961" y="3975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Google Shape;1469;p76"/>
          <p:cNvSpPr/>
          <p:nvPr/>
        </p:nvSpPr>
        <p:spPr>
          <a:xfrm>
            <a:off x="3500961" y="4089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Google Shape;1470;p76"/>
          <p:cNvSpPr/>
          <p:nvPr/>
        </p:nvSpPr>
        <p:spPr>
          <a:xfrm>
            <a:off x="3500961" y="4203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1" name="Google Shape;1471;p76"/>
          <p:cNvSpPr/>
          <p:nvPr/>
        </p:nvSpPr>
        <p:spPr>
          <a:xfrm>
            <a:off x="3500961" y="4318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2" name="Google Shape;1472;p76"/>
          <p:cNvSpPr/>
          <p:nvPr/>
        </p:nvSpPr>
        <p:spPr>
          <a:xfrm>
            <a:off x="3500961" y="4424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3" name="Google Shape;1473;p76"/>
          <p:cNvSpPr/>
          <p:nvPr/>
        </p:nvSpPr>
        <p:spPr>
          <a:xfrm>
            <a:off x="3500961" y="4538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4" name="Google Shape;1474;p76"/>
          <p:cNvSpPr/>
          <p:nvPr/>
        </p:nvSpPr>
        <p:spPr>
          <a:xfrm>
            <a:off x="3500961" y="4653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5" name="Google Shape;1475;p76"/>
          <p:cNvSpPr/>
          <p:nvPr/>
        </p:nvSpPr>
        <p:spPr>
          <a:xfrm>
            <a:off x="3500961" y="4767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6" name="Google Shape;1476;p76"/>
          <p:cNvSpPr txBox="1"/>
          <p:nvPr/>
        </p:nvSpPr>
        <p:spPr>
          <a:xfrm>
            <a:off x="3081861" y="3624416"/>
            <a:ext cx="3433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477" name="Google Shape;1477;p76"/>
          <p:cNvSpPr txBox="1"/>
          <p:nvPr/>
        </p:nvSpPr>
        <p:spPr>
          <a:xfrm rot="2992775">
            <a:off x="2015062" y="2062316"/>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550nm</a:t>
            </a:r>
            <a:endParaRPr/>
          </a:p>
        </p:txBody>
      </p:sp>
      <p:sp>
        <p:nvSpPr>
          <p:cNvPr id="1478" name="Google Shape;1478;p76"/>
          <p:cNvSpPr txBox="1"/>
          <p:nvPr/>
        </p:nvSpPr>
        <p:spPr>
          <a:xfrm rot="2992775">
            <a:off x="2400843" y="2046356"/>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580nm</a:t>
            </a:r>
            <a:endParaRPr/>
          </a:p>
        </p:txBody>
      </p:sp>
      <p:sp>
        <p:nvSpPr>
          <p:cNvPr id="1479" name="Google Shape;1479;p76"/>
          <p:cNvSpPr txBox="1"/>
          <p:nvPr/>
        </p:nvSpPr>
        <p:spPr>
          <a:xfrm rot="2992775">
            <a:off x="3010443" y="2046356"/>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640nm</a:t>
            </a:r>
            <a:endParaRPr/>
          </a:p>
        </p:txBody>
      </p:sp>
      <p:sp>
        <p:nvSpPr>
          <p:cNvPr id="1480" name="Google Shape;1480;p76"/>
          <p:cNvSpPr/>
          <p:nvPr/>
        </p:nvSpPr>
        <p:spPr>
          <a:xfrm>
            <a:off x="2436010" y="2535068"/>
            <a:ext cx="385781" cy="2487726"/>
          </a:xfrm>
          <a:prstGeom prst="rect">
            <a:avLst/>
          </a:prstGeom>
          <a:noFill/>
          <a:ln cap="flat" cmpd="sng" w="254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1" name="Google Shape;1481;p76"/>
          <p:cNvSpPr/>
          <p:nvPr/>
        </p:nvSpPr>
        <p:spPr>
          <a:xfrm>
            <a:off x="3351250" y="2535068"/>
            <a:ext cx="385781" cy="2487726"/>
          </a:xfrm>
          <a:prstGeom prst="rect">
            <a:avLst/>
          </a:prstGeom>
          <a:noFill/>
          <a:ln cap="flat" cmpd="sng" w="254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82" name="Google Shape;1482;p76"/>
          <p:cNvCxnSpPr>
            <a:stCxn id="1481" idx="3"/>
          </p:cNvCxnSpPr>
          <p:nvPr/>
        </p:nvCxnSpPr>
        <p:spPr>
          <a:xfrm flipH="1" rot="10800000">
            <a:off x="3737031" y="3289331"/>
            <a:ext cx="1763400" cy="48960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483" name="Google Shape;1483;p76"/>
          <p:cNvCxnSpPr>
            <a:stCxn id="1480" idx="2"/>
          </p:cNvCxnSpPr>
          <p:nvPr/>
        </p:nvCxnSpPr>
        <p:spPr>
          <a:xfrm>
            <a:off x="2628900" y="5022794"/>
            <a:ext cx="5423700" cy="1253100"/>
          </a:xfrm>
          <a:prstGeom prst="straightConnector1">
            <a:avLst/>
          </a:prstGeom>
          <a:noFill/>
          <a:ln cap="flat" cmpd="sng" w="25400">
            <a:solidFill>
              <a:schemeClr val="accent1"/>
            </a:solidFill>
            <a:prstDash val="solid"/>
            <a:miter lim="800000"/>
            <a:headEnd len="sm" w="sm" type="none"/>
            <a:tailEnd len="med" w="med" type="triangle"/>
          </a:ln>
        </p:spPr>
      </p:cxnSp>
      <p:pic>
        <p:nvPicPr>
          <p:cNvPr id="1484" name="Google Shape;1484;p76"/>
          <p:cNvPicPr preferRelativeResize="0"/>
          <p:nvPr/>
        </p:nvPicPr>
        <p:blipFill rotWithShape="1">
          <a:blip r:embed="rId3">
            <a:alphaModFix/>
          </a:blip>
          <a:srcRect b="0" l="0" r="0" t="0"/>
          <a:stretch/>
        </p:blipFill>
        <p:spPr>
          <a:xfrm>
            <a:off x="5572679" y="387938"/>
            <a:ext cx="6566887" cy="6015755"/>
          </a:xfrm>
          <a:prstGeom prst="rect">
            <a:avLst/>
          </a:prstGeom>
          <a:noFill/>
          <a:ln>
            <a:noFill/>
          </a:ln>
        </p:spPr>
      </p:pic>
      <p:sp>
        <p:nvSpPr>
          <p:cNvPr id="1485" name="Google Shape;1485;p76"/>
          <p:cNvSpPr txBox="1"/>
          <p:nvPr/>
        </p:nvSpPr>
        <p:spPr>
          <a:xfrm>
            <a:off x="1300031" y="3485916"/>
            <a:ext cx="1055097" cy="64633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Another view (2D)</a:t>
            </a:r>
            <a:endParaRPr/>
          </a:p>
        </p:txBody>
      </p:sp>
      <p:sp>
        <p:nvSpPr>
          <p:cNvPr id="1491" name="Google Shape;1491;p77"/>
          <p:cNvSpPr/>
          <p:nvPr/>
        </p:nvSpPr>
        <p:spPr>
          <a:xfrm>
            <a:off x="2548461" y="2611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2" name="Google Shape;1492;p77"/>
          <p:cNvSpPr/>
          <p:nvPr/>
        </p:nvSpPr>
        <p:spPr>
          <a:xfrm>
            <a:off x="2548461" y="2717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3" name="Google Shape;1493;p77"/>
          <p:cNvSpPr/>
          <p:nvPr/>
        </p:nvSpPr>
        <p:spPr>
          <a:xfrm>
            <a:off x="2548461" y="2832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4" name="Google Shape;1494;p77"/>
          <p:cNvSpPr/>
          <p:nvPr/>
        </p:nvSpPr>
        <p:spPr>
          <a:xfrm>
            <a:off x="2548461" y="2946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5" name="Google Shape;1495;p77"/>
          <p:cNvSpPr/>
          <p:nvPr/>
        </p:nvSpPr>
        <p:spPr>
          <a:xfrm>
            <a:off x="2548461" y="3060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Google Shape;1496;p77"/>
          <p:cNvSpPr/>
          <p:nvPr/>
        </p:nvSpPr>
        <p:spPr>
          <a:xfrm>
            <a:off x="2548461" y="3175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Google Shape;1497;p77"/>
          <p:cNvSpPr/>
          <p:nvPr/>
        </p:nvSpPr>
        <p:spPr>
          <a:xfrm>
            <a:off x="2548461" y="3281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Google Shape;1498;p77"/>
          <p:cNvSpPr/>
          <p:nvPr/>
        </p:nvSpPr>
        <p:spPr>
          <a:xfrm>
            <a:off x="2548461" y="3395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9" name="Google Shape;1499;p77"/>
          <p:cNvSpPr/>
          <p:nvPr/>
        </p:nvSpPr>
        <p:spPr>
          <a:xfrm>
            <a:off x="2548461" y="3510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0" name="Google Shape;1500;p77"/>
          <p:cNvSpPr/>
          <p:nvPr/>
        </p:nvSpPr>
        <p:spPr>
          <a:xfrm>
            <a:off x="2548461" y="3624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1" name="Google Shape;1501;p77"/>
          <p:cNvSpPr/>
          <p:nvPr/>
        </p:nvSpPr>
        <p:spPr>
          <a:xfrm>
            <a:off x="2548461" y="3754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2" name="Google Shape;1502;p77"/>
          <p:cNvSpPr/>
          <p:nvPr/>
        </p:nvSpPr>
        <p:spPr>
          <a:xfrm>
            <a:off x="2548461" y="3860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3" name="Google Shape;1503;p77"/>
          <p:cNvSpPr/>
          <p:nvPr/>
        </p:nvSpPr>
        <p:spPr>
          <a:xfrm>
            <a:off x="2548461" y="3975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4" name="Google Shape;1504;p77"/>
          <p:cNvSpPr/>
          <p:nvPr/>
        </p:nvSpPr>
        <p:spPr>
          <a:xfrm>
            <a:off x="2548461" y="4089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5" name="Google Shape;1505;p77"/>
          <p:cNvSpPr/>
          <p:nvPr/>
        </p:nvSpPr>
        <p:spPr>
          <a:xfrm>
            <a:off x="2548461" y="4203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6" name="Google Shape;1506;p77"/>
          <p:cNvSpPr/>
          <p:nvPr/>
        </p:nvSpPr>
        <p:spPr>
          <a:xfrm>
            <a:off x="2548461" y="4318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7" name="Google Shape;1507;p77"/>
          <p:cNvSpPr/>
          <p:nvPr/>
        </p:nvSpPr>
        <p:spPr>
          <a:xfrm>
            <a:off x="2548461" y="4424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8" name="Google Shape;1508;p77"/>
          <p:cNvSpPr/>
          <p:nvPr/>
        </p:nvSpPr>
        <p:spPr>
          <a:xfrm>
            <a:off x="2548461" y="4538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9" name="Google Shape;1509;p77"/>
          <p:cNvSpPr/>
          <p:nvPr/>
        </p:nvSpPr>
        <p:spPr>
          <a:xfrm>
            <a:off x="2548461" y="4653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0" name="Google Shape;1510;p77"/>
          <p:cNvSpPr/>
          <p:nvPr/>
        </p:nvSpPr>
        <p:spPr>
          <a:xfrm>
            <a:off x="2548461" y="4767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1" name="Google Shape;1511;p77"/>
          <p:cNvSpPr/>
          <p:nvPr/>
        </p:nvSpPr>
        <p:spPr>
          <a:xfrm>
            <a:off x="2891361" y="2611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2" name="Google Shape;1512;p77"/>
          <p:cNvSpPr/>
          <p:nvPr/>
        </p:nvSpPr>
        <p:spPr>
          <a:xfrm>
            <a:off x="2891361" y="2717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3" name="Google Shape;1513;p77"/>
          <p:cNvSpPr/>
          <p:nvPr/>
        </p:nvSpPr>
        <p:spPr>
          <a:xfrm>
            <a:off x="2891361" y="2832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4" name="Google Shape;1514;p77"/>
          <p:cNvSpPr/>
          <p:nvPr/>
        </p:nvSpPr>
        <p:spPr>
          <a:xfrm>
            <a:off x="2891361" y="2946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5" name="Google Shape;1515;p77"/>
          <p:cNvSpPr/>
          <p:nvPr/>
        </p:nvSpPr>
        <p:spPr>
          <a:xfrm>
            <a:off x="2891361" y="3060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6" name="Google Shape;1516;p77"/>
          <p:cNvSpPr/>
          <p:nvPr/>
        </p:nvSpPr>
        <p:spPr>
          <a:xfrm>
            <a:off x="2891361" y="3175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7" name="Google Shape;1517;p77"/>
          <p:cNvSpPr/>
          <p:nvPr/>
        </p:nvSpPr>
        <p:spPr>
          <a:xfrm>
            <a:off x="2891361" y="3281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8" name="Google Shape;1518;p77"/>
          <p:cNvSpPr/>
          <p:nvPr/>
        </p:nvSpPr>
        <p:spPr>
          <a:xfrm>
            <a:off x="2891361" y="3395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9" name="Google Shape;1519;p77"/>
          <p:cNvSpPr/>
          <p:nvPr/>
        </p:nvSpPr>
        <p:spPr>
          <a:xfrm>
            <a:off x="2891361" y="3510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0" name="Google Shape;1520;p77"/>
          <p:cNvSpPr/>
          <p:nvPr/>
        </p:nvSpPr>
        <p:spPr>
          <a:xfrm>
            <a:off x="2891361" y="3624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Google Shape;1521;p77"/>
          <p:cNvSpPr/>
          <p:nvPr/>
        </p:nvSpPr>
        <p:spPr>
          <a:xfrm>
            <a:off x="2891361" y="3754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Google Shape;1522;p77"/>
          <p:cNvSpPr/>
          <p:nvPr/>
        </p:nvSpPr>
        <p:spPr>
          <a:xfrm>
            <a:off x="2891361" y="3860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Google Shape;1523;p77"/>
          <p:cNvSpPr/>
          <p:nvPr/>
        </p:nvSpPr>
        <p:spPr>
          <a:xfrm>
            <a:off x="2891361" y="3975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4" name="Google Shape;1524;p77"/>
          <p:cNvSpPr/>
          <p:nvPr/>
        </p:nvSpPr>
        <p:spPr>
          <a:xfrm>
            <a:off x="2891361" y="4089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5" name="Google Shape;1525;p77"/>
          <p:cNvSpPr/>
          <p:nvPr/>
        </p:nvSpPr>
        <p:spPr>
          <a:xfrm>
            <a:off x="2891361" y="4203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6" name="Google Shape;1526;p77"/>
          <p:cNvSpPr/>
          <p:nvPr/>
        </p:nvSpPr>
        <p:spPr>
          <a:xfrm>
            <a:off x="2891361" y="4318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7" name="Google Shape;1527;p77"/>
          <p:cNvSpPr/>
          <p:nvPr/>
        </p:nvSpPr>
        <p:spPr>
          <a:xfrm>
            <a:off x="2891361" y="4424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8" name="Google Shape;1528;p77"/>
          <p:cNvSpPr/>
          <p:nvPr/>
        </p:nvSpPr>
        <p:spPr>
          <a:xfrm>
            <a:off x="2891361" y="4538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9" name="Google Shape;1529;p77"/>
          <p:cNvSpPr/>
          <p:nvPr/>
        </p:nvSpPr>
        <p:spPr>
          <a:xfrm>
            <a:off x="2891361" y="4653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0" name="Google Shape;1530;p77"/>
          <p:cNvSpPr/>
          <p:nvPr/>
        </p:nvSpPr>
        <p:spPr>
          <a:xfrm>
            <a:off x="2891361" y="4767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1" name="Google Shape;1531;p77"/>
          <p:cNvSpPr/>
          <p:nvPr/>
        </p:nvSpPr>
        <p:spPr>
          <a:xfrm>
            <a:off x="3500961" y="2611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2" name="Google Shape;1532;p77"/>
          <p:cNvSpPr/>
          <p:nvPr/>
        </p:nvSpPr>
        <p:spPr>
          <a:xfrm>
            <a:off x="3500961" y="2717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3" name="Google Shape;1533;p77"/>
          <p:cNvSpPr/>
          <p:nvPr/>
        </p:nvSpPr>
        <p:spPr>
          <a:xfrm>
            <a:off x="3500961" y="2832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4" name="Google Shape;1534;p77"/>
          <p:cNvSpPr/>
          <p:nvPr/>
        </p:nvSpPr>
        <p:spPr>
          <a:xfrm>
            <a:off x="3500961" y="2946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5" name="Google Shape;1535;p77"/>
          <p:cNvSpPr/>
          <p:nvPr/>
        </p:nvSpPr>
        <p:spPr>
          <a:xfrm>
            <a:off x="3500961" y="3060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77"/>
          <p:cNvSpPr/>
          <p:nvPr/>
        </p:nvSpPr>
        <p:spPr>
          <a:xfrm>
            <a:off x="3500961" y="3175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Google Shape;1537;p77"/>
          <p:cNvSpPr/>
          <p:nvPr/>
        </p:nvSpPr>
        <p:spPr>
          <a:xfrm>
            <a:off x="3500961" y="3281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Google Shape;1538;p77"/>
          <p:cNvSpPr/>
          <p:nvPr/>
        </p:nvSpPr>
        <p:spPr>
          <a:xfrm>
            <a:off x="3500961" y="3395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9" name="Google Shape;1539;p77"/>
          <p:cNvSpPr/>
          <p:nvPr/>
        </p:nvSpPr>
        <p:spPr>
          <a:xfrm>
            <a:off x="3500961" y="3510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0" name="Google Shape;1540;p77"/>
          <p:cNvSpPr/>
          <p:nvPr/>
        </p:nvSpPr>
        <p:spPr>
          <a:xfrm>
            <a:off x="3500961" y="3624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1" name="Google Shape;1541;p77"/>
          <p:cNvSpPr/>
          <p:nvPr/>
        </p:nvSpPr>
        <p:spPr>
          <a:xfrm>
            <a:off x="3500961" y="3754302"/>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2" name="Google Shape;1542;p77"/>
          <p:cNvSpPr/>
          <p:nvPr/>
        </p:nvSpPr>
        <p:spPr>
          <a:xfrm>
            <a:off x="3500961" y="38608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3" name="Google Shape;1543;p77"/>
          <p:cNvSpPr/>
          <p:nvPr/>
        </p:nvSpPr>
        <p:spPr>
          <a:xfrm>
            <a:off x="3500961" y="39751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4" name="Google Shape;1544;p77"/>
          <p:cNvSpPr/>
          <p:nvPr/>
        </p:nvSpPr>
        <p:spPr>
          <a:xfrm>
            <a:off x="3500961" y="40894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Google Shape;1545;p77"/>
          <p:cNvSpPr/>
          <p:nvPr/>
        </p:nvSpPr>
        <p:spPr>
          <a:xfrm>
            <a:off x="3500961" y="42037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Google Shape;1546;p77"/>
          <p:cNvSpPr/>
          <p:nvPr/>
        </p:nvSpPr>
        <p:spPr>
          <a:xfrm>
            <a:off x="3500961" y="4318009"/>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Google Shape;1547;p77"/>
          <p:cNvSpPr/>
          <p:nvPr/>
        </p:nvSpPr>
        <p:spPr>
          <a:xfrm>
            <a:off x="3500961" y="44245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8" name="Google Shape;1548;p77"/>
          <p:cNvSpPr/>
          <p:nvPr/>
        </p:nvSpPr>
        <p:spPr>
          <a:xfrm>
            <a:off x="3500961" y="45388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9" name="Google Shape;1549;p77"/>
          <p:cNvSpPr/>
          <p:nvPr/>
        </p:nvSpPr>
        <p:spPr>
          <a:xfrm>
            <a:off x="3500961" y="46531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0" name="Google Shape;1550;p77"/>
          <p:cNvSpPr/>
          <p:nvPr/>
        </p:nvSpPr>
        <p:spPr>
          <a:xfrm>
            <a:off x="3500961" y="4767416"/>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1" name="Google Shape;1551;p77"/>
          <p:cNvSpPr txBox="1"/>
          <p:nvPr/>
        </p:nvSpPr>
        <p:spPr>
          <a:xfrm>
            <a:off x="3081861" y="3624416"/>
            <a:ext cx="3433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552" name="Google Shape;1552;p77"/>
          <p:cNvSpPr txBox="1"/>
          <p:nvPr/>
        </p:nvSpPr>
        <p:spPr>
          <a:xfrm rot="2992775">
            <a:off x="2015062" y="2062316"/>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550nm</a:t>
            </a:r>
            <a:endParaRPr/>
          </a:p>
        </p:txBody>
      </p:sp>
      <p:sp>
        <p:nvSpPr>
          <p:cNvPr id="1553" name="Google Shape;1553;p77"/>
          <p:cNvSpPr txBox="1"/>
          <p:nvPr/>
        </p:nvSpPr>
        <p:spPr>
          <a:xfrm rot="2992775">
            <a:off x="2400843" y="2046356"/>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580nm</a:t>
            </a:r>
            <a:endParaRPr/>
          </a:p>
        </p:txBody>
      </p:sp>
      <p:sp>
        <p:nvSpPr>
          <p:cNvPr id="1554" name="Google Shape;1554;p77"/>
          <p:cNvSpPr txBox="1"/>
          <p:nvPr/>
        </p:nvSpPr>
        <p:spPr>
          <a:xfrm rot="2992775">
            <a:off x="3010443" y="2046356"/>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640nm</a:t>
            </a:r>
            <a:endParaRPr/>
          </a:p>
        </p:txBody>
      </p:sp>
      <p:sp>
        <p:nvSpPr>
          <p:cNvPr id="1555" name="Google Shape;1555;p77"/>
          <p:cNvSpPr/>
          <p:nvPr/>
        </p:nvSpPr>
        <p:spPr>
          <a:xfrm>
            <a:off x="2436010" y="2535068"/>
            <a:ext cx="385781" cy="2487726"/>
          </a:xfrm>
          <a:prstGeom prst="rect">
            <a:avLst/>
          </a:prstGeom>
          <a:noFill/>
          <a:ln cap="flat" cmpd="sng" w="254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Google Shape;1556;p77"/>
          <p:cNvSpPr/>
          <p:nvPr/>
        </p:nvSpPr>
        <p:spPr>
          <a:xfrm>
            <a:off x="3351250" y="2535068"/>
            <a:ext cx="385781" cy="2487726"/>
          </a:xfrm>
          <a:prstGeom prst="rect">
            <a:avLst/>
          </a:prstGeom>
          <a:noFill/>
          <a:ln cap="flat" cmpd="sng" w="254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57" name="Google Shape;1557;p77"/>
          <p:cNvCxnSpPr>
            <a:stCxn id="1556" idx="3"/>
          </p:cNvCxnSpPr>
          <p:nvPr/>
        </p:nvCxnSpPr>
        <p:spPr>
          <a:xfrm flipH="1" rot="10800000">
            <a:off x="3737031" y="3289331"/>
            <a:ext cx="1763400" cy="489600"/>
          </a:xfrm>
          <a:prstGeom prst="straightConnector1">
            <a:avLst/>
          </a:prstGeom>
          <a:noFill/>
          <a:ln cap="flat" cmpd="sng" w="25400">
            <a:solidFill>
              <a:schemeClr val="accent1"/>
            </a:solidFill>
            <a:prstDash val="solid"/>
            <a:miter lim="800000"/>
            <a:headEnd len="sm" w="sm" type="none"/>
            <a:tailEnd len="med" w="med" type="triangle"/>
          </a:ln>
        </p:spPr>
      </p:cxnSp>
      <p:cxnSp>
        <p:nvCxnSpPr>
          <p:cNvPr id="1558" name="Google Shape;1558;p77"/>
          <p:cNvCxnSpPr>
            <a:stCxn id="1555" idx="2"/>
          </p:cNvCxnSpPr>
          <p:nvPr/>
        </p:nvCxnSpPr>
        <p:spPr>
          <a:xfrm>
            <a:off x="2628900" y="5022794"/>
            <a:ext cx="5423700" cy="1253100"/>
          </a:xfrm>
          <a:prstGeom prst="straightConnector1">
            <a:avLst/>
          </a:prstGeom>
          <a:noFill/>
          <a:ln cap="flat" cmpd="sng" w="25400">
            <a:solidFill>
              <a:schemeClr val="accent1"/>
            </a:solidFill>
            <a:prstDash val="solid"/>
            <a:miter lim="800000"/>
            <a:headEnd len="sm" w="sm" type="none"/>
            <a:tailEnd len="med" w="med" type="triangle"/>
          </a:ln>
        </p:spPr>
      </p:cxnSp>
      <p:pic>
        <p:nvPicPr>
          <p:cNvPr id="1559" name="Google Shape;1559;p77"/>
          <p:cNvPicPr preferRelativeResize="0"/>
          <p:nvPr/>
        </p:nvPicPr>
        <p:blipFill rotWithShape="1">
          <a:blip r:embed="rId3">
            <a:alphaModFix/>
          </a:blip>
          <a:srcRect b="0" l="0" r="0" t="0"/>
          <a:stretch/>
        </p:blipFill>
        <p:spPr>
          <a:xfrm>
            <a:off x="5572679" y="387938"/>
            <a:ext cx="6566887" cy="6015755"/>
          </a:xfrm>
          <a:prstGeom prst="rect">
            <a:avLst/>
          </a:prstGeom>
          <a:noFill/>
          <a:ln>
            <a:noFill/>
          </a:ln>
        </p:spPr>
      </p:pic>
      <p:sp>
        <p:nvSpPr>
          <p:cNvPr id="1560" name="Google Shape;1560;p77"/>
          <p:cNvSpPr txBox="1"/>
          <p:nvPr/>
        </p:nvSpPr>
        <p:spPr>
          <a:xfrm>
            <a:off x="1300031" y="3485916"/>
            <a:ext cx="1055097" cy="646331"/>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561" name="Google Shape;1561;p77"/>
          <p:cNvCxnSpPr/>
          <p:nvPr/>
        </p:nvCxnSpPr>
        <p:spPr>
          <a:xfrm flipH="1">
            <a:off x="6653019" y="1713501"/>
            <a:ext cx="3581880" cy="4044400"/>
          </a:xfrm>
          <a:prstGeom prst="straightConnector1">
            <a:avLst/>
          </a:prstGeom>
          <a:noFill/>
          <a:ln cap="flat" cmpd="sng" w="47625">
            <a:solidFill>
              <a:srgbClr val="FF0000"/>
            </a:solidFill>
            <a:prstDash val="dash"/>
            <a:round/>
            <a:headEnd len="sm" w="sm" type="none"/>
            <a:tailEnd len="sm" w="sm" type="none"/>
          </a:ln>
        </p:spPr>
      </p:cxnSp>
      <p:sp>
        <p:nvSpPr>
          <p:cNvPr id="1562" name="Google Shape;1562;p77"/>
          <p:cNvSpPr txBox="1"/>
          <p:nvPr/>
        </p:nvSpPr>
        <p:spPr>
          <a:xfrm>
            <a:off x="8408681" y="1478912"/>
            <a:ext cx="1854162" cy="553998"/>
          </a:xfrm>
          <a:prstGeom prst="rect">
            <a:avLst/>
          </a:prstGeom>
          <a:blipFill rotWithShape="1">
            <a:blip r:embed="rId5">
              <a:alphaModFix/>
            </a:blip>
            <a:stretch>
              <a:fillRect b="-17777" l="-136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563" name="Google Shape;1563;p77"/>
          <p:cNvCxnSpPr/>
          <p:nvPr/>
        </p:nvCxnSpPr>
        <p:spPr>
          <a:xfrm>
            <a:off x="7740140" y="1925420"/>
            <a:ext cx="2657578" cy="2314815"/>
          </a:xfrm>
          <a:prstGeom prst="straightConnector1">
            <a:avLst/>
          </a:prstGeom>
          <a:noFill/>
          <a:ln cap="flat" cmpd="sng" w="53975">
            <a:solidFill>
              <a:srgbClr val="FFC000"/>
            </a:solidFill>
            <a:prstDash val="solid"/>
            <a:miter lim="800000"/>
            <a:headEnd len="sm" w="sm" type="none"/>
            <a:tailEnd len="sm" w="sm" type="none"/>
          </a:ln>
        </p:spPr>
      </p:cxnSp>
      <p:sp>
        <p:nvSpPr>
          <p:cNvPr id="1564" name="Google Shape;1564;p77"/>
          <p:cNvSpPr txBox="1"/>
          <p:nvPr/>
        </p:nvSpPr>
        <p:spPr>
          <a:xfrm>
            <a:off x="9317332" y="2928399"/>
            <a:ext cx="479106" cy="553998"/>
          </a:xfrm>
          <a:prstGeom prst="rect">
            <a:avLst/>
          </a:prstGeom>
          <a:blipFill rotWithShape="1">
            <a:blip r:embed="rId6">
              <a:alphaModFix/>
            </a:blip>
            <a:stretch>
              <a:fillRect b="0" l="-7892" r="-1315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78"/>
          <p:cNvSpPr txBox="1"/>
          <p:nvPr>
            <p:ph type="title"/>
          </p:nvPr>
        </p:nvSpPr>
        <p:spPr>
          <a:xfrm>
            <a:off x="22720" y="32781"/>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So how does LDA do?</a:t>
            </a:r>
            <a:endParaRPr/>
          </a:p>
        </p:txBody>
      </p:sp>
      <p:sp>
        <p:nvSpPr>
          <p:cNvPr id="1570" name="Google Shape;1570;p78"/>
          <p:cNvSpPr txBox="1"/>
          <p:nvPr>
            <p:ph idx="1" type="body"/>
          </p:nvPr>
        </p:nvSpPr>
        <p:spPr>
          <a:xfrm>
            <a:off x="22720" y="1095159"/>
            <a:ext cx="8222134"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Use a random sample of 250 obs. (from 22.5k)</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50 kidney and 200 other</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Reflects “real world” scenario where labelling is expensive</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Note, we get label predictions at each pixel which is how the images are created</a:t>
            </a:r>
            <a:endParaRPr/>
          </a:p>
        </p:txBody>
      </p:sp>
      <p:pic>
        <p:nvPicPr>
          <p:cNvPr id="1571" name="Google Shape;1571;p78"/>
          <p:cNvPicPr preferRelativeResize="0"/>
          <p:nvPr/>
        </p:nvPicPr>
        <p:blipFill rotWithShape="1">
          <a:blip r:embed="rId3">
            <a:alphaModFix/>
          </a:blip>
          <a:srcRect b="0" l="0" r="0" t="0"/>
          <a:stretch/>
        </p:blipFill>
        <p:spPr>
          <a:xfrm>
            <a:off x="8350574" y="3789789"/>
            <a:ext cx="4160523" cy="3313416"/>
          </a:xfrm>
          <a:prstGeom prst="rect">
            <a:avLst/>
          </a:prstGeom>
          <a:noFill/>
          <a:ln>
            <a:noFill/>
          </a:ln>
        </p:spPr>
      </p:pic>
      <p:graphicFrame>
        <p:nvGraphicFramePr>
          <p:cNvPr id="1572" name="Google Shape;1572;p78"/>
          <p:cNvGraphicFramePr/>
          <p:nvPr/>
        </p:nvGraphicFramePr>
        <p:xfrm>
          <a:off x="3154304" y="4406429"/>
          <a:ext cx="3000000" cy="3000000"/>
        </p:xfrm>
        <a:graphic>
          <a:graphicData uri="http://schemas.openxmlformats.org/drawingml/2006/table">
            <a:tbl>
              <a:tblPr bandRow="1">
                <a:noFill/>
                <a:tableStyleId>{141239D3-B66E-4ADF-9EE9-54F45A7E2327}</a:tableStyleId>
              </a:tblPr>
              <a:tblGrid>
                <a:gridCol w="1982125"/>
                <a:gridCol w="1982125"/>
              </a:tblGrid>
              <a:tr h="1134075">
                <a:tc>
                  <a:txBody>
                    <a:bodyPr>
                      <a:noAutofit/>
                    </a:bodyPr>
                    <a:lstStyle/>
                    <a:p>
                      <a:pPr indent="0" lvl="0" marL="0" marR="0" rtl="0" algn="ctr">
                        <a:spcBef>
                          <a:spcPts val="0"/>
                        </a:spcBef>
                        <a:spcAft>
                          <a:spcPts val="0"/>
                        </a:spcAft>
                        <a:buNone/>
                      </a:pPr>
                      <a:r>
                        <a:rPr lang="en-US" sz="1800"/>
                        <a:t>5403</a:t>
                      </a:r>
                      <a:endParaRPr/>
                    </a:p>
                  </a:txBody>
                  <a:tcPr marT="45725" marB="45725" marR="91450" marL="91450" anchor="ctr"/>
                </a:tc>
                <a:tc>
                  <a:txBody>
                    <a:bodyPr>
                      <a:noAutofit/>
                    </a:bodyPr>
                    <a:lstStyle/>
                    <a:p>
                      <a:pPr indent="0" lvl="0" marL="0" marR="0" rtl="0" algn="ctr">
                        <a:spcBef>
                          <a:spcPts val="0"/>
                        </a:spcBef>
                        <a:spcAft>
                          <a:spcPts val="0"/>
                        </a:spcAft>
                        <a:buNone/>
                      </a:pPr>
                      <a:r>
                        <a:rPr lang="en-US" sz="1800"/>
                        <a:t>906</a:t>
                      </a:r>
                      <a:endParaRPr/>
                    </a:p>
                  </a:txBody>
                  <a:tcPr marT="45725" marB="45725" marR="91450" marL="91450" anchor="ctr"/>
                </a:tc>
              </a:tr>
              <a:tr h="1134075">
                <a:tc>
                  <a:txBody>
                    <a:bodyPr>
                      <a:noAutofit/>
                    </a:bodyPr>
                    <a:lstStyle/>
                    <a:p>
                      <a:pPr indent="0" lvl="0" marL="0" marR="0" rtl="0" algn="ctr">
                        <a:spcBef>
                          <a:spcPts val="0"/>
                        </a:spcBef>
                        <a:spcAft>
                          <a:spcPts val="0"/>
                        </a:spcAft>
                        <a:buNone/>
                      </a:pPr>
                      <a:r>
                        <a:rPr lang="en-US" sz="1800"/>
                        <a:t>988</a:t>
                      </a:r>
                      <a:endParaRPr/>
                    </a:p>
                  </a:txBody>
                  <a:tcPr marT="45725" marB="45725" marR="91450" marL="91450" anchor="ctr"/>
                </a:tc>
                <a:tc>
                  <a:txBody>
                    <a:bodyPr>
                      <a:noAutofit/>
                    </a:bodyPr>
                    <a:lstStyle/>
                    <a:p>
                      <a:pPr indent="0" lvl="0" marL="0" marR="0" rtl="0" algn="ctr">
                        <a:spcBef>
                          <a:spcPts val="0"/>
                        </a:spcBef>
                        <a:spcAft>
                          <a:spcPts val="0"/>
                        </a:spcAft>
                        <a:buNone/>
                      </a:pPr>
                      <a:r>
                        <a:rPr lang="en-US" sz="1800"/>
                        <a:t>15203</a:t>
                      </a:r>
                      <a:endParaRPr/>
                    </a:p>
                  </a:txBody>
                  <a:tcPr marT="45725" marB="45725" marR="91450" marL="91450" anchor="ctr"/>
                </a:tc>
              </a:tr>
            </a:tbl>
          </a:graphicData>
        </a:graphic>
      </p:graphicFrame>
      <p:sp>
        <p:nvSpPr>
          <p:cNvPr id="1573" name="Google Shape;1573;p78"/>
          <p:cNvSpPr txBox="1"/>
          <p:nvPr/>
        </p:nvSpPr>
        <p:spPr>
          <a:xfrm>
            <a:off x="1063034" y="4993294"/>
            <a:ext cx="205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Kidney/Hemoglobin</a:t>
            </a:r>
            <a:endParaRPr/>
          </a:p>
        </p:txBody>
      </p:sp>
      <p:sp>
        <p:nvSpPr>
          <p:cNvPr id="1574" name="Google Shape;1574;p78"/>
          <p:cNvSpPr txBox="1"/>
          <p:nvPr/>
        </p:nvSpPr>
        <p:spPr>
          <a:xfrm>
            <a:off x="1767137" y="6029602"/>
            <a:ext cx="7312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a:t>
            </a:r>
            <a:endParaRPr/>
          </a:p>
        </p:txBody>
      </p:sp>
      <p:sp>
        <p:nvSpPr>
          <p:cNvPr id="1575" name="Google Shape;1575;p78"/>
          <p:cNvSpPr txBox="1"/>
          <p:nvPr/>
        </p:nvSpPr>
        <p:spPr>
          <a:xfrm>
            <a:off x="3118533" y="3940553"/>
            <a:ext cx="205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Kidney/Hemoglobin</a:t>
            </a:r>
            <a:endParaRPr/>
          </a:p>
        </p:txBody>
      </p:sp>
      <p:sp>
        <p:nvSpPr>
          <p:cNvPr id="1576" name="Google Shape;1576;p78"/>
          <p:cNvSpPr txBox="1"/>
          <p:nvPr/>
        </p:nvSpPr>
        <p:spPr>
          <a:xfrm>
            <a:off x="5724621" y="3940553"/>
            <a:ext cx="7312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a:t>
            </a:r>
            <a:endParaRPr/>
          </a:p>
        </p:txBody>
      </p:sp>
      <p:sp>
        <p:nvSpPr>
          <p:cNvPr id="1577" name="Google Shape;1577;p78"/>
          <p:cNvSpPr txBox="1"/>
          <p:nvPr/>
        </p:nvSpPr>
        <p:spPr>
          <a:xfrm rot="-5400000">
            <a:off x="231263" y="5404091"/>
            <a:ext cx="77777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Actual</a:t>
            </a:r>
            <a:endParaRPr/>
          </a:p>
        </p:txBody>
      </p:sp>
      <p:sp>
        <p:nvSpPr>
          <p:cNvPr id="1578" name="Google Shape;1578;p78"/>
          <p:cNvSpPr txBox="1"/>
          <p:nvPr/>
        </p:nvSpPr>
        <p:spPr>
          <a:xfrm>
            <a:off x="4768645" y="3401961"/>
            <a:ext cx="10800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Predicted</a:t>
            </a:r>
            <a:endParaRPr/>
          </a:p>
        </p:txBody>
      </p:sp>
      <p:pic>
        <p:nvPicPr>
          <p:cNvPr id="1579" name="Google Shape;1579;p78"/>
          <p:cNvPicPr preferRelativeResize="0"/>
          <p:nvPr/>
        </p:nvPicPr>
        <p:blipFill rotWithShape="1">
          <a:blip r:embed="rId4">
            <a:alphaModFix/>
          </a:blip>
          <a:srcRect b="0" l="0" r="0" t="0"/>
          <a:stretch/>
        </p:blipFill>
        <p:spPr>
          <a:xfrm>
            <a:off x="8478933" y="428195"/>
            <a:ext cx="4032164" cy="3206962"/>
          </a:xfrm>
          <a:prstGeom prst="rect">
            <a:avLst/>
          </a:prstGeom>
          <a:noFill/>
          <a:ln>
            <a:noFill/>
          </a:ln>
        </p:spPr>
      </p:pic>
      <p:sp>
        <p:nvSpPr>
          <p:cNvPr id="1580" name="Google Shape;1580;p78"/>
          <p:cNvSpPr txBox="1"/>
          <p:nvPr/>
        </p:nvSpPr>
        <p:spPr>
          <a:xfrm>
            <a:off x="9722841" y="273563"/>
            <a:ext cx="16309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1581" name="Google Shape;1581;p78"/>
          <p:cNvSpPr txBox="1"/>
          <p:nvPr/>
        </p:nvSpPr>
        <p:spPr>
          <a:xfrm>
            <a:off x="10217631" y="3635157"/>
            <a:ext cx="5547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LDA</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79"/>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Multiclass LDA</a:t>
            </a:r>
            <a:endParaRPr/>
          </a:p>
        </p:txBody>
      </p:sp>
      <p:sp>
        <p:nvSpPr>
          <p:cNvPr id="1587" name="Google Shape;1587;p79"/>
          <p:cNvSpPr txBox="1"/>
          <p:nvPr>
            <p:ph idx="1" type="body"/>
          </p:nvPr>
        </p:nvSpPr>
        <p:spPr>
          <a:xfrm>
            <a:off x="-15008" y="1317524"/>
            <a:ext cx="10515600" cy="5540476"/>
          </a:xfrm>
          <a:prstGeom prst="rect">
            <a:avLst/>
          </a:prstGeom>
          <a:blipFill rotWithShape="1">
            <a:blip r:embed="rId3">
              <a:alphaModFix/>
            </a:blip>
            <a:stretch>
              <a:fillRect b="0" l="-844" r="0" t="-10296"/>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www.cityofmonroe.org/images/pages/N407/recycling.jpg" id="1588" name="Google Shape;1588;p79"/>
          <p:cNvPicPr preferRelativeResize="0"/>
          <p:nvPr/>
        </p:nvPicPr>
        <p:blipFill rotWithShape="1">
          <a:blip r:embed="rId4">
            <a:alphaModFix/>
          </a:blip>
          <a:srcRect b="0" l="0" r="0" t="0"/>
          <a:stretch/>
        </p:blipFill>
        <p:spPr>
          <a:xfrm>
            <a:off x="10396856" y="104503"/>
            <a:ext cx="1702566" cy="1351734"/>
          </a:xfrm>
          <a:prstGeom prst="rect">
            <a:avLst/>
          </a:prstGeom>
          <a:noFill/>
          <a:ln>
            <a:noFill/>
          </a:ln>
        </p:spPr>
      </p:pic>
      <p:sp>
        <p:nvSpPr>
          <p:cNvPr id="1589" name="Google Shape;1589;p79"/>
          <p:cNvSpPr/>
          <p:nvPr/>
        </p:nvSpPr>
        <p:spPr>
          <a:xfrm>
            <a:off x="8751575" y="190442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Google Shape;1590;p79"/>
          <p:cNvSpPr/>
          <p:nvPr/>
        </p:nvSpPr>
        <p:spPr>
          <a:xfrm>
            <a:off x="8631502" y="251402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Google Shape;1591;p79"/>
          <p:cNvSpPr/>
          <p:nvPr/>
        </p:nvSpPr>
        <p:spPr>
          <a:xfrm>
            <a:off x="9555138" y="2109572"/>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p79"/>
          <p:cNvSpPr/>
          <p:nvPr/>
        </p:nvSpPr>
        <p:spPr>
          <a:xfrm>
            <a:off x="9005575" y="301278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3" name="Google Shape;1593;p79"/>
          <p:cNvSpPr/>
          <p:nvPr/>
        </p:nvSpPr>
        <p:spPr>
          <a:xfrm>
            <a:off x="8552993" y="349780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4" name="Google Shape;1594;p79"/>
          <p:cNvSpPr/>
          <p:nvPr/>
        </p:nvSpPr>
        <p:spPr>
          <a:xfrm>
            <a:off x="9513575" y="266642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5" name="Google Shape;1595;p79"/>
          <p:cNvSpPr/>
          <p:nvPr/>
        </p:nvSpPr>
        <p:spPr>
          <a:xfrm>
            <a:off x="8767737" y="412587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6" name="Google Shape;1596;p79"/>
          <p:cNvSpPr/>
          <p:nvPr/>
        </p:nvSpPr>
        <p:spPr>
          <a:xfrm>
            <a:off x="9993865" y="2234149"/>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7" name="Google Shape;1597;p79"/>
          <p:cNvSpPr/>
          <p:nvPr/>
        </p:nvSpPr>
        <p:spPr>
          <a:xfrm>
            <a:off x="10243247" y="288820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8" name="Google Shape;1598;p79"/>
          <p:cNvSpPr/>
          <p:nvPr/>
        </p:nvSpPr>
        <p:spPr>
          <a:xfrm>
            <a:off x="10123174" y="349780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9" name="Google Shape;1599;p79"/>
          <p:cNvSpPr/>
          <p:nvPr/>
        </p:nvSpPr>
        <p:spPr>
          <a:xfrm>
            <a:off x="11046810" y="309335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0" name="Google Shape;1600;p79"/>
          <p:cNvSpPr/>
          <p:nvPr/>
        </p:nvSpPr>
        <p:spPr>
          <a:xfrm>
            <a:off x="10497247" y="399657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1" name="Google Shape;1601;p79"/>
          <p:cNvSpPr/>
          <p:nvPr/>
        </p:nvSpPr>
        <p:spPr>
          <a:xfrm>
            <a:off x="9458156" y="4509692"/>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2" name="Google Shape;1602;p79"/>
          <p:cNvSpPr/>
          <p:nvPr/>
        </p:nvSpPr>
        <p:spPr>
          <a:xfrm>
            <a:off x="11005247" y="365020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3" name="Google Shape;1603;p79"/>
          <p:cNvSpPr/>
          <p:nvPr/>
        </p:nvSpPr>
        <p:spPr>
          <a:xfrm>
            <a:off x="10183210" y="4427064"/>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4" name="Google Shape;1604;p79"/>
          <p:cNvSpPr/>
          <p:nvPr/>
        </p:nvSpPr>
        <p:spPr>
          <a:xfrm>
            <a:off x="11153029" y="261573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05" name="Google Shape;1605;p79"/>
          <p:cNvCxnSpPr/>
          <p:nvPr/>
        </p:nvCxnSpPr>
        <p:spPr>
          <a:xfrm flipH="1" rot="10800000">
            <a:off x="8354411" y="1941478"/>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1606" name="Google Shape;1606;p79"/>
          <p:cNvCxnSpPr/>
          <p:nvPr/>
        </p:nvCxnSpPr>
        <p:spPr>
          <a:xfrm flipH="1" rot="10800000">
            <a:off x="8191041" y="5119761"/>
            <a:ext cx="3984337" cy="4619"/>
          </a:xfrm>
          <a:prstGeom prst="straightConnector1">
            <a:avLst/>
          </a:prstGeom>
          <a:noFill/>
          <a:ln cap="flat" cmpd="sng" w="9525">
            <a:solidFill>
              <a:schemeClr val="dk1"/>
            </a:solidFill>
            <a:prstDash val="solid"/>
            <a:miter lim="800000"/>
            <a:headEnd len="sm" w="sm" type="none"/>
            <a:tailEnd len="med" w="med" type="triangle"/>
          </a:ln>
        </p:spPr>
      </p:cxnSp>
      <p:cxnSp>
        <p:nvCxnSpPr>
          <p:cNvPr id="1607" name="Google Shape;1607;p79"/>
          <p:cNvCxnSpPr/>
          <p:nvPr/>
        </p:nvCxnSpPr>
        <p:spPr>
          <a:xfrm flipH="1">
            <a:off x="8569157" y="1696606"/>
            <a:ext cx="2258291" cy="3251309"/>
          </a:xfrm>
          <a:prstGeom prst="straightConnector1">
            <a:avLst/>
          </a:prstGeom>
          <a:noFill/>
          <a:ln cap="flat" cmpd="sng" w="9525">
            <a:solidFill>
              <a:schemeClr val="dk1"/>
            </a:solidFill>
            <a:prstDash val="dash"/>
            <a:round/>
            <a:headEnd len="sm" w="sm" type="none"/>
            <a:tailEnd len="sm" w="sm" type="none"/>
          </a:ln>
        </p:spPr>
      </p:cxnSp>
      <p:sp>
        <p:nvSpPr>
          <p:cNvPr id="1608" name="Google Shape;1608;p79"/>
          <p:cNvSpPr txBox="1"/>
          <p:nvPr/>
        </p:nvSpPr>
        <p:spPr>
          <a:xfrm>
            <a:off x="10628864" y="1382684"/>
            <a:ext cx="1189428" cy="369332"/>
          </a:xfrm>
          <a:prstGeom prst="rect">
            <a:avLst/>
          </a:prstGeom>
          <a:blipFill rotWithShape="1">
            <a:blip r:embed="rId5">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609" name="Google Shape;1609;p79"/>
          <p:cNvCxnSpPr/>
          <p:nvPr/>
        </p:nvCxnSpPr>
        <p:spPr>
          <a:xfrm>
            <a:off x="8404058" y="2153451"/>
            <a:ext cx="2869044" cy="2044471"/>
          </a:xfrm>
          <a:prstGeom prst="straightConnector1">
            <a:avLst/>
          </a:prstGeom>
          <a:noFill/>
          <a:ln cap="flat" cmpd="sng" w="9525">
            <a:solidFill>
              <a:srgbClr val="FFC000"/>
            </a:solidFill>
            <a:prstDash val="solid"/>
            <a:miter lim="800000"/>
            <a:headEnd len="sm" w="sm" type="none"/>
            <a:tailEnd len="sm" w="sm" type="none"/>
          </a:ln>
        </p:spPr>
      </p:cxnSp>
      <p:sp>
        <p:nvSpPr>
          <p:cNvPr id="1610" name="Google Shape;1610;p79"/>
          <p:cNvSpPr txBox="1"/>
          <p:nvPr/>
        </p:nvSpPr>
        <p:spPr>
          <a:xfrm>
            <a:off x="11226541" y="4104843"/>
            <a:ext cx="394659" cy="369332"/>
          </a:xfrm>
          <a:prstGeom prst="rect">
            <a:avLst/>
          </a:prstGeom>
          <a:blipFill rotWithShape="1">
            <a:blip r:embed="rId6">
              <a:alphaModFix/>
            </a:blip>
            <a:stretch>
              <a:fillRect b="-1311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11" name="Google Shape;1611;p79"/>
          <p:cNvSpPr txBox="1"/>
          <p:nvPr/>
        </p:nvSpPr>
        <p:spPr>
          <a:xfrm>
            <a:off x="9730626" y="3003547"/>
            <a:ext cx="479106"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Equivalent representation for LDA II</a:t>
            </a:r>
            <a:endParaRPr/>
          </a:p>
        </p:txBody>
      </p:sp>
      <p:sp>
        <p:nvSpPr>
          <p:cNvPr id="1617" name="Google Shape;1617;p80"/>
          <p:cNvSpPr txBox="1"/>
          <p:nvPr>
            <p:ph idx="1" type="body"/>
          </p:nvPr>
        </p:nvSpPr>
        <p:spPr>
          <a:xfrm>
            <a:off x="838200" y="1825624"/>
            <a:ext cx="10515600" cy="5032375"/>
          </a:xfrm>
          <a:prstGeom prst="rect">
            <a:avLst/>
          </a:prstGeom>
          <a:blipFill rotWithShape="1">
            <a:blip r:embed="rId3">
              <a:alphaModFix/>
            </a:blip>
            <a:stretch>
              <a:fillRect b="-1767" l="-843" r="0" t="-2523"/>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www.cityofmonroe.org/images/pages/N407/recycling.jpg" id="1618" name="Google Shape;1618;p80"/>
          <p:cNvPicPr preferRelativeResize="0"/>
          <p:nvPr/>
        </p:nvPicPr>
        <p:blipFill rotWithShape="1">
          <a:blip r:embed="rId4">
            <a:alphaModFix/>
          </a:blip>
          <a:srcRect b="0" l="0" r="0" t="0"/>
          <a:stretch/>
        </p:blipFill>
        <p:spPr>
          <a:xfrm>
            <a:off x="10396856" y="104503"/>
            <a:ext cx="1702566" cy="135173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Google Shape;1623;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Sparse LDA</a:t>
            </a:r>
            <a:endParaRPr/>
          </a:p>
        </p:txBody>
      </p:sp>
      <p:sp>
        <p:nvSpPr>
          <p:cNvPr id="1624" name="Google Shape;1624;p81"/>
          <p:cNvSpPr txBox="1"/>
          <p:nvPr>
            <p:ph idx="1" type="body"/>
          </p:nvPr>
        </p:nvSpPr>
        <p:spPr>
          <a:xfrm>
            <a:off x="838200" y="1825625"/>
            <a:ext cx="7293077"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Visually not super different</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Sparse LDA seems to be less “salty and peppery”</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Overall it does result in an improvement</a:t>
            </a:r>
            <a:endParaRPr/>
          </a:p>
        </p:txBody>
      </p:sp>
      <p:pic>
        <p:nvPicPr>
          <p:cNvPr id="1625" name="Google Shape;1625;p81"/>
          <p:cNvPicPr preferRelativeResize="0"/>
          <p:nvPr/>
        </p:nvPicPr>
        <p:blipFill rotWithShape="1">
          <a:blip r:embed="rId3">
            <a:alphaModFix/>
          </a:blip>
          <a:srcRect b="0" l="0" r="0" t="0"/>
          <a:stretch/>
        </p:blipFill>
        <p:spPr>
          <a:xfrm>
            <a:off x="8367251" y="376929"/>
            <a:ext cx="4040379" cy="3213496"/>
          </a:xfrm>
          <a:prstGeom prst="rect">
            <a:avLst/>
          </a:prstGeom>
          <a:noFill/>
          <a:ln>
            <a:noFill/>
          </a:ln>
        </p:spPr>
      </p:pic>
      <p:pic>
        <p:nvPicPr>
          <p:cNvPr id="1626" name="Google Shape;1626;p81"/>
          <p:cNvPicPr preferRelativeResize="0"/>
          <p:nvPr/>
        </p:nvPicPr>
        <p:blipFill rotWithShape="1">
          <a:blip r:embed="rId4">
            <a:alphaModFix/>
          </a:blip>
          <a:srcRect b="0" l="0" r="0" t="0"/>
          <a:stretch/>
        </p:blipFill>
        <p:spPr>
          <a:xfrm>
            <a:off x="8392717" y="3904951"/>
            <a:ext cx="4014914" cy="3197453"/>
          </a:xfrm>
          <a:prstGeom prst="rect">
            <a:avLst/>
          </a:prstGeom>
          <a:noFill/>
          <a:ln>
            <a:noFill/>
          </a:ln>
        </p:spPr>
      </p:pic>
      <p:sp>
        <p:nvSpPr>
          <p:cNvPr id="1627" name="Google Shape;1627;p81"/>
          <p:cNvSpPr txBox="1"/>
          <p:nvPr/>
        </p:nvSpPr>
        <p:spPr>
          <a:xfrm>
            <a:off x="9851923" y="230188"/>
            <a:ext cx="12272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Sparse LDA</a:t>
            </a:r>
            <a:endParaRPr/>
          </a:p>
        </p:txBody>
      </p:sp>
      <p:sp>
        <p:nvSpPr>
          <p:cNvPr id="1628" name="Google Shape;1628;p81"/>
          <p:cNvSpPr txBox="1"/>
          <p:nvPr/>
        </p:nvSpPr>
        <p:spPr>
          <a:xfrm>
            <a:off x="10314040" y="3816628"/>
            <a:ext cx="5547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LDA</a:t>
            </a:r>
            <a:endParaRPr/>
          </a:p>
        </p:txBody>
      </p:sp>
      <p:graphicFrame>
        <p:nvGraphicFramePr>
          <p:cNvPr id="1629" name="Google Shape;1629;p81"/>
          <p:cNvGraphicFramePr/>
          <p:nvPr/>
        </p:nvGraphicFramePr>
        <p:xfrm>
          <a:off x="2839672" y="4347433"/>
          <a:ext cx="3000000" cy="3000000"/>
        </p:xfrm>
        <a:graphic>
          <a:graphicData uri="http://schemas.openxmlformats.org/drawingml/2006/table">
            <a:tbl>
              <a:tblPr bandRow="1">
                <a:noFill/>
                <a:tableStyleId>{141239D3-B66E-4ADF-9EE9-54F45A7E2327}</a:tableStyleId>
              </a:tblPr>
              <a:tblGrid>
                <a:gridCol w="1982125"/>
                <a:gridCol w="1982125"/>
              </a:tblGrid>
              <a:tr h="1134075">
                <a:tc>
                  <a:txBody>
                    <a:bodyPr>
                      <a:noAutofit/>
                    </a:bodyPr>
                    <a:lstStyle/>
                    <a:p>
                      <a:pPr indent="0" lvl="0" marL="0" marR="0" rtl="0" algn="ctr">
                        <a:spcBef>
                          <a:spcPts val="0"/>
                        </a:spcBef>
                        <a:spcAft>
                          <a:spcPts val="0"/>
                        </a:spcAft>
                        <a:buNone/>
                      </a:pPr>
                      <a:r>
                        <a:rPr lang="en-US" sz="1800"/>
                        <a:t>5978</a:t>
                      </a:r>
                      <a:endParaRPr/>
                    </a:p>
                  </a:txBody>
                  <a:tcPr marT="45725" marB="45725" marR="91450" marL="91450" anchor="ctr"/>
                </a:tc>
                <a:tc>
                  <a:txBody>
                    <a:bodyPr>
                      <a:noAutofit/>
                    </a:bodyPr>
                    <a:lstStyle/>
                    <a:p>
                      <a:pPr indent="0" lvl="0" marL="0" marR="0" rtl="0" algn="ctr">
                        <a:spcBef>
                          <a:spcPts val="0"/>
                        </a:spcBef>
                        <a:spcAft>
                          <a:spcPts val="0"/>
                        </a:spcAft>
                        <a:buNone/>
                      </a:pPr>
                      <a:r>
                        <a:rPr lang="en-US" sz="1800"/>
                        <a:t>322</a:t>
                      </a:r>
                      <a:endParaRPr/>
                    </a:p>
                  </a:txBody>
                  <a:tcPr marT="45725" marB="45725" marR="91450" marL="91450" anchor="ctr"/>
                </a:tc>
              </a:tr>
              <a:tr h="1134075">
                <a:tc>
                  <a:txBody>
                    <a:bodyPr>
                      <a:noAutofit/>
                    </a:bodyPr>
                    <a:lstStyle/>
                    <a:p>
                      <a:pPr indent="0" lvl="0" marL="0" marR="0" rtl="0" algn="ctr">
                        <a:spcBef>
                          <a:spcPts val="0"/>
                        </a:spcBef>
                        <a:spcAft>
                          <a:spcPts val="0"/>
                        </a:spcAft>
                        <a:buNone/>
                      </a:pPr>
                      <a:r>
                        <a:rPr lang="en-US" sz="1800"/>
                        <a:t>818</a:t>
                      </a:r>
                      <a:endParaRPr/>
                    </a:p>
                  </a:txBody>
                  <a:tcPr marT="45725" marB="45725" marR="91450" marL="91450" anchor="ctr"/>
                </a:tc>
                <a:tc>
                  <a:txBody>
                    <a:bodyPr>
                      <a:noAutofit/>
                    </a:bodyPr>
                    <a:lstStyle/>
                    <a:p>
                      <a:pPr indent="0" lvl="0" marL="0" marR="0" rtl="0" algn="ctr">
                        <a:spcBef>
                          <a:spcPts val="0"/>
                        </a:spcBef>
                        <a:spcAft>
                          <a:spcPts val="0"/>
                        </a:spcAft>
                        <a:buNone/>
                      </a:pPr>
                      <a:r>
                        <a:rPr lang="en-US" sz="1800"/>
                        <a:t>15373</a:t>
                      </a:r>
                      <a:endParaRPr/>
                    </a:p>
                  </a:txBody>
                  <a:tcPr marT="45725" marB="45725" marR="91450" marL="91450" anchor="ctr"/>
                </a:tc>
              </a:tr>
            </a:tbl>
          </a:graphicData>
        </a:graphic>
      </p:graphicFrame>
      <p:sp>
        <p:nvSpPr>
          <p:cNvPr id="1630" name="Google Shape;1630;p81"/>
          <p:cNvSpPr txBox="1"/>
          <p:nvPr/>
        </p:nvSpPr>
        <p:spPr>
          <a:xfrm>
            <a:off x="748402" y="4934298"/>
            <a:ext cx="205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Kidney/Hemoglobin</a:t>
            </a:r>
            <a:endParaRPr/>
          </a:p>
        </p:txBody>
      </p:sp>
      <p:sp>
        <p:nvSpPr>
          <p:cNvPr id="1631" name="Google Shape;1631;p81"/>
          <p:cNvSpPr txBox="1"/>
          <p:nvPr/>
        </p:nvSpPr>
        <p:spPr>
          <a:xfrm>
            <a:off x="1452505" y="5970606"/>
            <a:ext cx="7312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a:t>
            </a:r>
            <a:endParaRPr/>
          </a:p>
        </p:txBody>
      </p:sp>
      <p:sp>
        <p:nvSpPr>
          <p:cNvPr id="1632" name="Google Shape;1632;p81"/>
          <p:cNvSpPr txBox="1"/>
          <p:nvPr/>
        </p:nvSpPr>
        <p:spPr>
          <a:xfrm>
            <a:off x="2803901" y="3881557"/>
            <a:ext cx="205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Kidney/Hemoglobin</a:t>
            </a:r>
            <a:endParaRPr/>
          </a:p>
        </p:txBody>
      </p:sp>
      <p:sp>
        <p:nvSpPr>
          <p:cNvPr id="1633" name="Google Shape;1633;p81"/>
          <p:cNvSpPr txBox="1"/>
          <p:nvPr/>
        </p:nvSpPr>
        <p:spPr>
          <a:xfrm>
            <a:off x="5409989" y="3881557"/>
            <a:ext cx="7312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a:t>
            </a:r>
            <a:endParaRPr/>
          </a:p>
        </p:txBody>
      </p:sp>
      <p:sp>
        <p:nvSpPr>
          <p:cNvPr id="1634" name="Google Shape;1634;p81"/>
          <p:cNvSpPr txBox="1"/>
          <p:nvPr/>
        </p:nvSpPr>
        <p:spPr>
          <a:xfrm rot="-5400000">
            <a:off x="-83369" y="5345095"/>
            <a:ext cx="77777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Actual</a:t>
            </a:r>
            <a:endParaRPr/>
          </a:p>
        </p:txBody>
      </p:sp>
      <p:sp>
        <p:nvSpPr>
          <p:cNvPr id="1635" name="Google Shape;1635;p81"/>
          <p:cNvSpPr txBox="1"/>
          <p:nvPr/>
        </p:nvSpPr>
        <p:spPr>
          <a:xfrm>
            <a:off x="4454013" y="3342965"/>
            <a:ext cx="10800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Predicted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838200" y="365125"/>
            <a:ext cx="10515600" cy="1325563"/>
          </a:xfrm>
          <a:prstGeom prst="rect">
            <a:avLst/>
          </a:prstGeom>
          <a:blipFill rotWithShape="1">
            <a:blip r:embed="rId3">
              <a:alphaModFix/>
            </a:blip>
            <a:stretch>
              <a:fillRect b="0" l="-2376" r="0" t="0"/>
            </a:stretch>
          </a:blip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SzPts val="4400"/>
              <a:buFont typeface="Calibri"/>
              <a:buNone/>
            </a:pPr>
            <a:r>
              <a:rPr b="0" i="0" lang="en-US" sz="4400" u="none" cap="none" strike="noStrike">
                <a:latin typeface="Calibri"/>
                <a:ea typeface="Calibri"/>
                <a:cs typeface="Calibri"/>
                <a:sym typeface="Calibri"/>
              </a:rPr>
              <a:t> </a:t>
            </a:r>
            <a:endParaRPr/>
          </a:p>
        </p:txBody>
      </p:sp>
      <p:pic>
        <p:nvPicPr>
          <p:cNvPr id="160" name="Google Shape;160;p19"/>
          <p:cNvPicPr preferRelativeResize="0"/>
          <p:nvPr>
            <p:ph idx="1" type="body"/>
          </p:nvPr>
        </p:nvPicPr>
        <p:blipFill rotWithShape="1">
          <a:blip r:embed="rId4">
            <a:alphaModFix/>
          </a:blip>
          <a:srcRect b="0" l="0" r="0" t="0"/>
          <a:stretch/>
        </p:blipFill>
        <p:spPr>
          <a:xfrm>
            <a:off x="838200" y="1578134"/>
            <a:ext cx="10515600" cy="3505200"/>
          </a:xfrm>
          <a:prstGeom prst="rect">
            <a:avLst/>
          </a:prstGeom>
          <a:noFill/>
          <a:ln>
            <a:noFill/>
          </a:ln>
        </p:spPr>
      </p:pic>
      <p:sp>
        <p:nvSpPr>
          <p:cNvPr id="161" name="Google Shape;161;p19"/>
          <p:cNvSpPr/>
          <p:nvPr/>
        </p:nvSpPr>
        <p:spPr>
          <a:xfrm>
            <a:off x="7738110" y="4895850"/>
            <a:ext cx="1371600" cy="2743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162" name="Google Shape;162;p19"/>
          <p:cNvSpPr/>
          <p:nvPr/>
        </p:nvSpPr>
        <p:spPr>
          <a:xfrm rot="-5400000">
            <a:off x="5314950" y="3193574"/>
            <a:ext cx="1371600" cy="2743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y</a:t>
            </a:r>
            <a:endParaRPr/>
          </a:p>
        </p:txBody>
      </p:sp>
      <p:sp>
        <p:nvSpPr>
          <p:cNvPr id="163" name="Google Shape;163;p19"/>
          <p:cNvSpPr/>
          <p:nvPr/>
        </p:nvSpPr>
        <p:spPr>
          <a:xfrm rot="-5400000">
            <a:off x="941070" y="3193574"/>
            <a:ext cx="1371600" cy="274320"/>
          </a:xfrm>
          <a:prstGeom prst="rect">
            <a:avLst/>
          </a:prstGeom>
          <a:blipFill rotWithShape="0">
            <a:blip r:embed="rId5">
              <a:alphaModFix/>
            </a:blip>
            <a:stretch>
              <a:fillRect b="0" l="-2219" r="-3555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4" name="Google Shape;164;p19"/>
          <p:cNvSpPr/>
          <p:nvPr/>
        </p:nvSpPr>
        <p:spPr>
          <a:xfrm>
            <a:off x="3318510" y="4946174"/>
            <a:ext cx="1371600" cy="274320"/>
          </a:xfrm>
          <a:prstGeom prst="rect">
            <a:avLst/>
          </a:prstGeom>
          <a:blipFill rotWithShape="1">
            <a:blip r:embed="rId6">
              <a:alphaModFix/>
            </a:blip>
            <a:stretch>
              <a:fillRect b="-35552" l="0" r="0" t="-222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Additional note on Q/LDA</a:t>
            </a:r>
            <a:endParaRPr/>
          </a:p>
        </p:txBody>
      </p:sp>
      <p:sp>
        <p:nvSpPr>
          <p:cNvPr id="1641" name="Google Shape;1641;p82"/>
          <p:cNvSpPr txBox="1"/>
          <p:nvPr>
            <p:ph idx="1" type="body"/>
          </p:nvPr>
        </p:nvSpPr>
        <p:spPr>
          <a:xfrm>
            <a:off x="838200" y="1825625"/>
            <a:ext cx="10515600" cy="4351338"/>
          </a:xfrm>
          <a:prstGeom prst="rect">
            <a:avLst/>
          </a:prstGeom>
          <a:blipFill rotWithShape="1">
            <a:blip r:embed="rId3">
              <a:alphaModFix/>
            </a:blip>
            <a:stretch>
              <a:fillRect b="0" l="-1042" r="0" t="-224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Google Shape;1646;p83"/>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Evaluating Classifiers</a:t>
            </a:r>
            <a:endParaRPr/>
          </a:p>
        </p:txBody>
      </p:sp>
      <p:sp>
        <p:nvSpPr>
          <p:cNvPr id="1647" name="Google Shape;1647;p83"/>
          <p:cNvSpPr txBox="1"/>
          <p:nvPr>
            <p:ph idx="1" type="body"/>
          </p:nvPr>
        </p:nvSpPr>
        <p:spPr>
          <a:xfrm>
            <a:off x="287384" y="1032387"/>
            <a:ext cx="7411274" cy="5825613"/>
          </a:xfrm>
          <a:prstGeom prst="rect">
            <a:avLst/>
          </a:prstGeom>
          <a:blipFill rotWithShape="1">
            <a:blip r:embed="rId3">
              <a:alphaModFix/>
            </a:blip>
            <a:stretch>
              <a:fillRect b="0" l="-1233" r="0" t="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graphicFrame>
        <p:nvGraphicFramePr>
          <p:cNvPr id="1648" name="Google Shape;1648;p83"/>
          <p:cNvGraphicFramePr/>
          <p:nvPr/>
        </p:nvGraphicFramePr>
        <p:xfrm>
          <a:off x="8010290" y="4288440"/>
          <a:ext cx="3000000" cy="3000000"/>
        </p:xfrm>
        <a:graphic>
          <a:graphicData uri="http://schemas.openxmlformats.org/drawingml/2006/table">
            <a:tbl>
              <a:tblPr bandRow="1">
                <a:noFill/>
                <a:tableStyleId>{141239D3-B66E-4ADF-9EE9-54F45A7E2327}</a:tableStyleId>
              </a:tblPr>
              <a:tblGrid>
                <a:gridCol w="1982125"/>
                <a:gridCol w="1982125"/>
              </a:tblGrid>
              <a:tr h="1134075">
                <a:tc>
                  <a:txBody>
                    <a:bodyPr>
                      <a:noAutofit/>
                    </a:bodyPr>
                    <a:lstStyle/>
                    <a:p>
                      <a:pPr indent="0" lvl="0" marL="0" marR="0" rtl="0" algn="ctr">
                        <a:spcBef>
                          <a:spcPts val="0"/>
                        </a:spcBef>
                        <a:spcAft>
                          <a:spcPts val="0"/>
                        </a:spcAft>
                        <a:buNone/>
                      </a:pPr>
                      <a:r>
                        <a:rPr lang="en-US" sz="1800"/>
                        <a:t>5978 (TP)</a:t>
                      </a:r>
                      <a:endParaRPr/>
                    </a:p>
                  </a:txBody>
                  <a:tcPr marT="45725" marB="45725" marR="91450" marL="91450" anchor="ctr"/>
                </a:tc>
                <a:tc>
                  <a:txBody>
                    <a:bodyPr>
                      <a:noAutofit/>
                    </a:bodyPr>
                    <a:lstStyle/>
                    <a:p>
                      <a:pPr indent="0" lvl="0" marL="0" marR="0" rtl="0" algn="ctr">
                        <a:spcBef>
                          <a:spcPts val="0"/>
                        </a:spcBef>
                        <a:spcAft>
                          <a:spcPts val="0"/>
                        </a:spcAft>
                        <a:buNone/>
                      </a:pPr>
                      <a:r>
                        <a:rPr lang="en-US" sz="1800"/>
                        <a:t>322 (FP)</a:t>
                      </a:r>
                      <a:endParaRPr/>
                    </a:p>
                  </a:txBody>
                  <a:tcPr marT="45725" marB="45725" marR="91450" marL="91450" anchor="ctr"/>
                </a:tc>
              </a:tr>
              <a:tr h="1134075">
                <a:tc>
                  <a:txBody>
                    <a:bodyPr>
                      <a:noAutofit/>
                    </a:bodyPr>
                    <a:lstStyle/>
                    <a:p>
                      <a:pPr indent="0" lvl="0" marL="0" marR="0" rtl="0" algn="ctr">
                        <a:spcBef>
                          <a:spcPts val="0"/>
                        </a:spcBef>
                        <a:spcAft>
                          <a:spcPts val="0"/>
                        </a:spcAft>
                        <a:buNone/>
                      </a:pPr>
                      <a:r>
                        <a:rPr lang="en-US" sz="1800"/>
                        <a:t>818 (FN)</a:t>
                      </a:r>
                      <a:endParaRPr/>
                    </a:p>
                  </a:txBody>
                  <a:tcPr marT="45725" marB="45725" marR="91450" marL="91450" anchor="ctr"/>
                </a:tc>
                <a:tc>
                  <a:txBody>
                    <a:bodyPr>
                      <a:noAutofit/>
                    </a:bodyPr>
                    <a:lstStyle/>
                    <a:p>
                      <a:pPr indent="0" lvl="0" marL="0" marR="0" rtl="0" algn="ctr">
                        <a:spcBef>
                          <a:spcPts val="0"/>
                        </a:spcBef>
                        <a:spcAft>
                          <a:spcPts val="0"/>
                        </a:spcAft>
                        <a:buNone/>
                      </a:pPr>
                      <a:r>
                        <a:rPr lang="en-US" sz="1800"/>
                        <a:t>15373 (TN)</a:t>
                      </a:r>
                      <a:endParaRPr/>
                    </a:p>
                  </a:txBody>
                  <a:tcPr marT="45725" marB="45725" marR="91450" marL="91450" anchor="ctr"/>
                </a:tc>
              </a:tr>
            </a:tbl>
          </a:graphicData>
        </a:graphic>
      </p:graphicFrame>
      <p:sp>
        <p:nvSpPr>
          <p:cNvPr id="1649" name="Google Shape;1649;p83"/>
          <p:cNvSpPr txBox="1"/>
          <p:nvPr/>
        </p:nvSpPr>
        <p:spPr>
          <a:xfrm>
            <a:off x="5919020" y="4875305"/>
            <a:ext cx="205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Kidney/Hemoglobin</a:t>
            </a:r>
            <a:endParaRPr/>
          </a:p>
        </p:txBody>
      </p:sp>
      <p:sp>
        <p:nvSpPr>
          <p:cNvPr id="1650" name="Google Shape;1650;p83"/>
          <p:cNvSpPr txBox="1"/>
          <p:nvPr/>
        </p:nvSpPr>
        <p:spPr>
          <a:xfrm>
            <a:off x="6623123" y="5911613"/>
            <a:ext cx="7312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a:t>
            </a:r>
            <a:endParaRPr/>
          </a:p>
        </p:txBody>
      </p:sp>
      <p:sp>
        <p:nvSpPr>
          <p:cNvPr id="1651" name="Google Shape;1651;p83"/>
          <p:cNvSpPr txBox="1"/>
          <p:nvPr/>
        </p:nvSpPr>
        <p:spPr>
          <a:xfrm>
            <a:off x="7974519" y="3822564"/>
            <a:ext cx="205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Kidney/Hemoglobin</a:t>
            </a:r>
            <a:endParaRPr/>
          </a:p>
        </p:txBody>
      </p:sp>
      <p:sp>
        <p:nvSpPr>
          <p:cNvPr id="1652" name="Google Shape;1652;p83"/>
          <p:cNvSpPr txBox="1"/>
          <p:nvPr/>
        </p:nvSpPr>
        <p:spPr>
          <a:xfrm>
            <a:off x="10580607" y="3822564"/>
            <a:ext cx="7312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a:t>
            </a:r>
            <a:endParaRPr/>
          </a:p>
        </p:txBody>
      </p:sp>
      <p:sp>
        <p:nvSpPr>
          <p:cNvPr id="1653" name="Google Shape;1653;p83"/>
          <p:cNvSpPr txBox="1"/>
          <p:nvPr/>
        </p:nvSpPr>
        <p:spPr>
          <a:xfrm>
            <a:off x="9624631" y="3283972"/>
            <a:ext cx="10800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Predicted</a:t>
            </a:r>
            <a:endParaRPr/>
          </a:p>
        </p:txBody>
      </p:sp>
      <p:pic>
        <p:nvPicPr>
          <p:cNvPr id="1654" name="Google Shape;1654;p83"/>
          <p:cNvPicPr preferRelativeResize="0"/>
          <p:nvPr/>
        </p:nvPicPr>
        <p:blipFill rotWithShape="1">
          <a:blip r:embed="rId4">
            <a:alphaModFix/>
          </a:blip>
          <a:srcRect b="0" l="0" r="0" t="0"/>
          <a:stretch/>
        </p:blipFill>
        <p:spPr>
          <a:xfrm>
            <a:off x="7894329" y="55570"/>
            <a:ext cx="4032164" cy="320696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8" name="Shape 1658"/>
        <p:cNvGrpSpPr/>
        <p:nvPr/>
      </p:nvGrpSpPr>
      <p:grpSpPr>
        <a:xfrm>
          <a:off x="0" y="0"/>
          <a:ext cx="0" cy="0"/>
          <a:chOff x="0" y="0"/>
          <a:chExt cx="0" cy="0"/>
        </a:xfrm>
      </p:grpSpPr>
      <p:sp>
        <p:nvSpPr>
          <p:cNvPr id="1659" name="Google Shape;1659;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ROC Curves</a:t>
            </a:r>
            <a:endParaRPr/>
          </a:p>
        </p:txBody>
      </p:sp>
      <p:sp>
        <p:nvSpPr>
          <p:cNvPr id="1660" name="Google Shape;1660;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Illustrates the performance of binary classifier as decision threshold is varied</a:t>
            </a:r>
            <a:endParaRPr/>
          </a:p>
        </p:txBody>
      </p:sp>
      <p:pic>
        <p:nvPicPr>
          <p:cNvPr descr="https://www.medcalc.org/manual/_help/images/roc_intro1.png" id="1661" name="Google Shape;1661;p84"/>
          <p:cNvPicPr preferRelativeResize="0"/>
          <p:nvPr/>
        </p:nvPicPr>
        <p:blipFill rotWithShape="1">
          <a:blip r:embed="rId3">
            <a:alphaModFix/>
          </a:blip>
          <a:srcRect b="0" l="0" r="0" t="0"/>
          <a:stretch/>
        </p:blipFill>
        <p:spPr>
          <a:xfrm>
            <a:off x="6309299" y="3285680"/>
            <a:ext cx="4208864" cy="2496292"/>
          </a:xfrm>
          <a:prstGeom prst="rect">
            <a:avLst/>
          </a:prstGeom>
          <a:noFill/>
          <a:ln>
            <a:noFill/>
          </a:ln>
        </p:spPr>
      </p:pic>
      <p:pic>
        <p:nvPicPr>
          <p:cNvPr descr="https://www.medcalc.org/manual/_help/images/roc_intro3.png" id="1662" name="Google Shape;1662;p84"/>
          <p:cNvPicPr preferRelativeResize="0"/>
          <p:nvPr/>
        </p:nvPicPr>
        <p:blipFill rotWithShape="1">
          <a:blip r:embed="rId4">
            <a:alphaModFix/>
          </a:blip>
          <a:srcRect b="0" l="0" r="0" t="0"/>
          <a:stretch/>
        </p:blipFill>
        <p:spPr>
          <a:xfrm>
            <a:off x="1557132" y="2908791"/>
            <a:ext cx="3916531" cy="378101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ROC results for LDA and SLDA</a:t>
            </a:r>
            <a:endParaRPr/>
          </a:p>
        </p:txBody>
      </p:sp>
      <p:pic>
        <p:nvPicPr>
          <p:cNvPr id="1668" name="Google Shape;1668;p85"/>
          <p:cNvPicPr preferRelativeResize="0"/>
          <p:nvPr/>
        </p:nvPicPr>
        <p:blipFill rotWithShape="1">
          <a:blip r:embed="rId3">
            <a:alphaModFix/>
          </a:blip>
          <a:srcRect b="0" l="0" r="0" t="0"/>
          <a:stretch/>
        </p:blipFill>
        <p:spPr>
          <a:xfrm>
            <a:off x="2732664" y="1120877"/>
            <a:ext cx="6794794" cy="567604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2" name="Shape 1672"/>
        <p:cNvGrpSpPr/>
        <p:nvPr/>
      </p:nvGrpSpPr>
      <p:grpSpPr>
        <a:xfrm>
          <a:off x="0" y="0"/>
          <a:ext cx="0" cy="0"/>
          <a:chOff x="0" y="0"/>
          <a:chExt cx="0" cy="0"/>
        </a:xfrm>
      </p:grpSpPr>
      <p:sp>
        <p:nvSpPr>
          <p:cNvPr id="1673" name="Google Shape;1673;p86"/>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Non-linearity via Kernels</a:t>
            </a:r>
            <a:endParaRPr/>
          </a:p>
        </p:txBody>
      </p:sp>
      <p:pic>
        <p:nvPicPr>
          <p:cNvPr descr="http://www.eric-kim.net/eric-kim-net/posts/1/imgs/data_2d_to_3d.png" id="1674" name="Google Shape;1674;p86"/>
          <p:cNvPicPr preferRelativeResize="0"/>
          <p:nvPr>
            <p:ph idx="1" type="body"/>
          </p:nvPr>
        </p:nvPicPr>
        <p:blipFill rotWithShape="1">
          <a:blip r:embed="rId3">
            <a:alphaModFix/>
          </a:blip>
          <a:srcRect b="0" l="0" r="0" t="0"/>
          <a:stretch/>
        </p:blipFill>
        <p:spPr>
          <a:xfrm>
            <a:off x="2101595" y="1003805"/>
            <a:ext cx="7988809" cy="3733463"/>
          </a:xfrm>
          <a:prstGeom prst="rect">
            <a:avLst/>
          </a:prstGeom>
          <a:noFill/>
          <a:ln>
            <a:noFill/>
          </a:ln>
        </p:spPr>
      </p:pic>
      <p:sp>
        <p:nvSpPr>
          <p:cNvPr id="1675" name="Google Shape;1675;p86"/>
          <p:cNvSpPr txBox="1"/>
          <p:nvPr/>
        </p:nvSpPr>
        <p:spPr>
          <a:xfrm>
            <a:off x="838200" y="1825624"/>
            <a:ext cx="10515600" cy="5032375"/>
          </a:xfrm>
          <a:prstGeom prst="rect">
            <a:avLst/>
          </a:prstGeom>
          <a:noFill/>
          <a:ln>
            <a:noFill/>
          </a:ln>
        </p:spPr>
        <p:txBody>
          <a:bodyPr anchorCtr="0" anchor="t" bIns="45700" lIns="91425" spcFirstLastPara="1" rIns="91425" wrap="square" tIns="45700">
            <a:noAutofit/>
          </a:bodyPr>
          <a:lstStyle/>
          <a:p>
            <a:pPr indent="-50800" lvl="0" marL="228600" marR="0" rtl="0" algn="l">
              <a:lnSpc>
                <a:spcPct val="8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data is clearly separable but there’s no line that would be able to </a:t>
            </a:r>
            <a:endParaRPr/>
          </a:p>
          <a:p>
            <a:pPr indent="-50800" lvl="0" marL="228600" marR="0" rtl="0" algn="l">
              <a:lnSpc>
                <a:spcPct val="80000"/>
              </a:lnSpc>
              <a:spcBef>
                <a:spcPts val="100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Kernels provide a non-linear mapping to a higher dimensional feature space where linear separability is possible</a:t>
            </a:r>
            <a:endParaRPr/>
          </a:p>
          <a:p>
            <a:pPr indent="-50800" lvl="0" marL="228600" marR="0" rtl="0" algn="l">
              <a:lnSpc>
                <a:spcPct val="80000"/>
              </a:lnSpc>
              <a:spcBef>
                <a:spcPts val="100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87"/>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Kernel LDA</a:t>
            </a:r>
            <a:endParaRPr/>
          </a:p>
        </p:txBody>
      </p:sp>
      <p:sp>
        <p:nvSpPr>
          <p:cNvPr id="1681" name="Google Shape;1681;p87"/>
          <p:cNvSpPr txBox="1"/>
          <p:nvPr>
            <p:ph idx="1" type="body"/>
          </p:nvPr>
        </p:nvSpPr>
        <p:spPr>
          <a:xfrm>
            <a:off x="838200" y="1325564"/>
            <a:ext cx="10515600" cy="5532436"/>
          </a:xfrm>
          <a:prstGeom prst="rect">
            <a:avLst/>
          </a:prstGeom>
          <a:blipFill rotWithShape="1">
            <a:blip r:embed="rId3">
              <a:alphaModFix/>
            </a:blip>
            <a:stretch>
              <a:fillRect b="-2641" l="-927" r="0" t="-2202"/>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88"/>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Kernel LDA on HSI</a:t>
            </a:r>
            <a:endParaRPr/>
          </a:p>
        </p:txBody>
      </p:sp>
      <p:sp>
        <p:nvSpPr>
          <p:cNvPr id="1687" name="Google Shape;1687;p88"/>
          <p:cNvSpPr txBox="1"/>
          <p:nvPr>
            <p:ph idx="1" type="body"/>
          </p:nvPr>
        </p:nvSpPr>
        <p:spPr>
          <a:xfrm>
            <a:off x="436418" y="1119044"/>
            <a:ext cx="10515600" cy="2538556"/>
          </a:xfrm>
          <a:prstGeom prst="rect">
            <a:avLst/>
          </a:prstGeom>
          <a:blipFill rotWithShape="1">
            <a:blip r:embed="rId3">
              <a:alphaModFix/>
            </a:blip>
            <a:stretch>
              <a:fillRect b="0" l="-695" r="0" t="-5047"/>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1688" name="Google Shape;1688;p88"/>
          <p:cNvPicPr preferRelativeResize="0"/>
          <p:nvPr/>
        </p:nvPicPr>
        <p:blipFill rotWithShape="1">
          <a:blip r:embed="rId4">
            <a:alphaModFix/>
          </a:blip>
          <a:srcRect b="0" l="0" r="0" t="0"/>
          <a:stretch/>
        </p:blipFill>
        <p:spPr>
          <a:xfrm>
            <a:off x="856777" y="3546763"/>
            <a:ext cx="4338257" cy="3451525"/>
          </a:xfrm>
          <a:prstGeom prst="rect">
            <a:avLst/>
          </a:prstGeom>
          <a:noFill/>
          <a:ln>
            <a:noFill/>
          </a:ln>
        </p:spPr>
      </p:pic>
      <p:pic>
        <p:nvPicPr>
          <p:cNvPr id="1689" name="Google Shape;1689;p88"/>
          <p:cNvPicPr preferRelativeResize="0"/>
          <p:nvPr/>
        </p:nvPicPr>
        <p:blipFill rotWithShape="1">
          <a:blip r:embed="rId5">
            <a:alphaModFix/>
          </a:blip>
          <a:srcRect b="0" l="0" r="0" t="0"/>
          <a:stretch/>
        </p:blipFill>
        <p:spPr>
          <a:xfrm>
            <a:off x="6408119" y="3313828"/>
            <a:ext cx="4242730" cy="354417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89"/>
          <p:cNvSpPr txBox="1"/>
          <p:nvPr>
            <p:ph type="title"/>
          </p:nvPr>
        </p:nvSpPr>
        <p:spPr>
          <a:xfrm>
            <a:off x="0" y="16613"/>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Tried and True: Logistic Regression</a:t>
            </a:r>
            <a:endParaRPr/>
          </a:p>
        </p:txBody>
      </p:sp>
      <p:sp>
        <p:nvSpPr>
          <p:cNvPr id="1695" name="Google Shape;1695;p89"/>
          <p:cNvSpPr txBox="1"/>
          <p:nvPr>
            <p:ph idx="1" type="body"/>
          </p:nvPr>
        </p:nvSpPr>
        <p:spPr>
          <a:xfrm>
            <a:off x="228347" y="1825625"/>
            <a:ext cx="10916265" cy="5032375"/>
          </a:xfrm>
          <a:prstGeom prst="rect">
            <a:avLst/>
          </a:prstGeom>
          <a:blipFill rotWithShape="1">
            <a:blip r:embed="rId3">
              <a:alphaModFix/>
            </a:blip>
            <a:stretch>
              <a:fillRect b="0" l="-927" r="0" t="-2271"/>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id="1696" name="Google Shape;1696;p89"/>
          <p:cNvPicPr preferRelativeResize="0"/>
          <p:nvPr/>
        </p:nvPicPr>
        <p:blipFill rotWithShape="1">
          <a:blip r:embed="rId4">
            <a:alphaModFix/>
          </a:blip>
          <a:srcRect b="0" l="0" r="0" t="0"/>
          <a:stretch/>
        </p:blipFill>
        <p:spPr>
          <a:xfrm>
            <a:off x="8715374" y="-154043"/>
            <a:ext cx="3622675" cy="2732583"/>
          </a:xfrm>
          <a:prstGeom prst="rect">
            <a:avLst/>
          </a:prstGeom>
          <a:noFill/>
          <a:ln>
            <a:noFill/>
          </a:ln>
        </p:spPr>
      </p:pic>
      <p:sp>
        <p:nvSpPr>
          <p:cNvPr id="1697" name="Google Shape;1697;p89"/>
          <p:cNvSpPr txBox="1"/>
          <p:nvPr/>
        </p:nvSpPr>
        <p:spPr>
          <a:xfrm rot="-5400000">
            <a:off x="8060066" y="1115274"/>
            <a:ext cx="1337354" cy="622927"/>
          </a:xfrm>
          <a:prstGeom prst="rect">
            <a:avLst/>
          </a:prstGeom>
          <a:blipFill rotWithShape="1">
            <a:blip r:embed="rId5">
              <a:alphaModFix/>
            </a:blip>
            <a:stretch>
              <a:fillRect b="0" l="0" r="-599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98" name="Google Shape;1698;p89"/>
          <p:cNvSpPr txBox="1"/>
          <p:nvPr/>
        </p:nvSpPr>
        <p:spPr>
          <a:xfrm>
            <a:off x="10342398" y="2379864"/>
            <a:ext cx="368626" cy="369332"/>
          </a:xfrm>
          <a:prstGeom prst="rect">
            <a:avLst/>
          </a:prstGeom>
          <a:blipFill rotWithShape="1">
            <a:blip r:embed="rId6">
              <a:alphaModFix/>
            </a:blip>
            <a:stretch>
              <a:fillRect b="-666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90"/>
          <p:cNvSpPr txBox="1"/>
          <p:nvPr>
            <p:ph type="title"/>
          </p:nvPr>
        </p:nvSpPr>
        <p:spPr>
          <a:xfrm>
            <a:off x="0" y="16613"/>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Tried and True: Logistic Regression</a:t>
            </a:r>
            <a:endParaRPr/>
          </a:p>
        </p:txBody>
      </p:sp>
      <p:sp>
        <p:nvSpPr>
          <p:cNvPr id="1704" name="Google Shape;1704;p90"/>
          <p:cNvSpPr txBox="1"/>
          <p:nvPr>
            <p:ph idx="1" type="body"/>
          </p:nvPr>
        </p:nvSpPr>
        <p:spPr>
          <a:xfrm>
            <a:off x="228347" y="1825625"/>
            <a:ext cx="10916265" cy="5032375"/>
          </a:xfrm>
          <a:prstGeom prst="rect">
            <a:avLst/>
          </a:prstGeom>
          <a:blipFill rotWithShape="1">
            <a:blip r:embed="rId3">
              <a:alphaModFix/>
            </a:blip>
            <a:stretch>
              <a:fillRect b="0" l="-927" r="0" t="-2271"/>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www.mblondel.org/tlml/plot_directive/inline/8859d0e2e1.hires.png" id="1705" name="Google Shape;1705;p90"/>
          <p:cNvPicPr preferRelativeResize="0"/>
          <p:nvPr/>
        </p:nvPicPr>
        <p:blipFill rotWithShape="1">
          <a:blip r:embed="rId4">
            <a:alphaModFix/>
          </a:blip>
          <a:srcRect b="0" l="0" r="0" t="0"/>
          <a:stretch/>
        </p:blipFill>
        <p:spPr>
          <a:xfrm>
            <a:off x="8900195" y="16614"/>
            <a:ext cx="3424538" cy="2803841"/>
          </a:xfrm>
          <a:prstGeom prst="rect">
            <a:avLst/>
          </a:prstGeom>
          <a:noFill/>
          <a:ln>
            <a:noFill/>
          </a:ln>
        </p:spPr>
      </p:pic>
      <p:sp>
        <p:nvSpPr>
          <p:cNvPr id="1706" name="Google Shape;1706;p90"/>
          <p:cNvSpPr txBox="1"/>
          <p:nvPr/>
        </p:nvSpPr>
        <p:spPr>
          <a:xfrm>
            <a:off x="10321030" y="2675451"/>
            <a:ext cx="690510" cy="66146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07" name="Google Shape;1707;p90"/>
          <p:cNvSpPr txBox="1"/>
          <p:nvPr/>
        </p:nvSpPr>
        <p:spPr>
          <a:xfrm rot="-5400000">
            <a:off x="8132294" y="1399235"/>
            <a:ext cx="1535805" cy="369332"/>
          </a:xfrm>
          <a:prstGeom prst="rect">
            <a:avLst/>
          </a:prstGeom>
          <a:blipFill rotWithShape="1">
            <a:blip r:embed="rId6">
              <a:alphaModFix/>
            </a:blip>
            <a:stretch>
              <a:fillRect b="0" l="0" r="-1333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08" name="Google Shape;1708;p90"/>
          <p:cNvSpPr/>
          <p:nvPr/>
        </p:nvSpPr>
        <p:spPr>
          <a:xfrm>
            <a:off x="8900195" y="3307395"/>
            <a:ext cx="1752600" cy="1061884"/>
          </a:xfrm>
          <a:prstGeom prst="wedgeEllipseCallout">
            <a:avLst>
              <a:gd fmla="val -220272" name="adj1"/>
              <a:gd fmla="val -42404"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Look familiar!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91"/>
          <p:cNvSpPr txBox="1"/>
          <p:nvPr>
            <p:ph type="title"/>
          </p:nvPr>
        </p:nvSpPr>
        <p:spPr>
          <a:xfrm>
            <a:off x="0" y="16613"/>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Thinking in terms of Bases &amp; NN’s</a:t>
            </a:r>
            <a:endParaRPr/>
          </a:p>
        </p:txBody>
      </p:sp>
      <p:sp>
        <p:nvSpPr>
          <p:cNvPr id="1714" name="Google Shape;1714;p91"/>
          <p:cNvSpPr txBox="1"/>
          <p:nvPr>
            <p:ph idx="1" type="body"/>
          </p:nvPr>
        </p:nvSpPr>
        <p:spPr>
          <a:xfrm>
            <a:off x="228347" y="1825625"/>
            <a:ext cx="10916265" cy="5032375"/>
          </a:xfrm>
          <a:prstGeom prst="rect">
            <a:avLst/>
          </a:prstGeom>
          <a:blipFill rotWithShape="1">
            <a:blip r:embed="rId3">
              <a:alphaModFix/>
            </a:blip>
            <a:stretch>
              <a:fillRect b="0" l="-927" r="0" t="-2271"/>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pic>
        <p:nvPicPr>
          <p:cNvPr descr="http://www.mblondel.org/tlml/plot_directive/inline/8859d0e2e1.hires.png" id="1715" name="Google Shape;1715;p91"/>
          <p:cNvPicPr preferRelativeResize="0"/>
          <p:nvPr/>
        </p:nvPicPr>
        <p:blipFill rotWithShape="1">
          <a:blip r:embed="rId4">
            <a:alphaModFix/>
          </a:blip>
          <a:srcRect b="0" l="0" r="0" t="0"/>
          <a:stretch/>
        </p:blipFill>
        <p:spPr>
          <a:xfrm>
            <a:off x="8900195" y="16614"/>
            <a:ext cx="3424538" cy="2803841"/>
          </a:xfrm>
          <a:prstGeom prst="rect">
            <a:avLst/>
          </a:prstGeom>
          <a:noFill/>
          <a:ln>
            <a:noFill/>
          </a:ln>
        </p:spPr>
      </p:pic>
      <p:sp>
        <p:nvSpPr>
          <p:cNvPr id="1716" name="Google Shape;1716;p91"/>
          <p:cNvSpPr txBox="1"/>
          <p:nvPr/>
        </p:nvSpPr>
        <p:spPr>
          <a:xfrm>
            <a:off x="10321030" y="2675451"/>
            <a:ext cx="690510" cy="66146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7" name="Google Shape;1717;p91"/>
          <p:cNvSpPr txBox="1"/>
          <p:nvPr/>
        </p:nvSpPr>
        <p:spPr>
          <a:xfrm rot="-5400000">
            <a:off x="8132294" y="1399235"/>
            <a:ext cx="1535805" cy="369332"/>
          </a:xfrm>
          <a:prstGeom prst="rect">
            <a:avLst/>
          </a:prstGeom>
          <a:blipFill rotWithShape="1">
            <a:blip r:embed="rId6">
              <a:alphaModFix/>
            </a:blip>
            <a:stretch>
              <a:fillRect b="0" l="0" r="-1333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0" y="-9297"/>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 Hyperspectral Imaging</a:t>
            </a:r>
            <a:br>
              <a:rPr b="0" i="0" lang="en-US" sz="44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p:txBody>
      </p:sp>
      <p:sp>
        <p:nvSpPr>
          <p:cNvPr id="170" name="Google Shape;170;p20"/>
          <p:cNvSpPr txBox="1"/>
          <p:nvPr>
            <p:ph idx="1" type="body"/>
          </p:nvPr>
        </p:nvSpPr>
        <p:spPr>
          <a:xfrm>
            <a:off x="23110" y="1015861"/>
            <a:ext cx="8305800" cy="259754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Dense sampling of wavelengths along ES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Many molecules exhibit unique spectra</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Can be leveraged in imaging applications</a:t>
            </a:r>
            <a:endParaRPr/>
          </a:p>
        </p:txBody>
      </p:sp>
      <p:pic>
        <p:nvPicPr>
          <p:cNvPr id="171" name="Google Shape;171;p20"/>
          <p:cNvPicPr preferRelativeResize="0"/>
          <p:nvPr/>
        </p:nvPicPr>
        <p:blipFill rotWithShape="1">
          <a:blip r:embed="rId3">
            <a:alphaModFix/>
          </a:blip>
          <a:srcRect b="0" l="0" r="0" t="0"/>
          <a:stretch/>
        </p:blipFill>
        <p:spPr>
          <a:xfrm>
            <a:off x="4941480" y="3467703"/>
            <a:ext cx="3657600" cy="2517569"/>
          </a:xfrm>
          <a:prstGeom prst="rect">
            <a:avLst/>
          </a:prstGeom>
          <a:noFill/>
          <a:ln>
            <a:noFill/>
          </a:ln>
        </p:spPr>
      </p:pic>
      <p:pic>
        <p:nvPicPr>
          <p:cNvPr descr="C:\eclipse\workspace\splasso\Electromagnetic-Spectrum.png" id="172" name="Google Shape;172;p20"/>
          <p:cNvPicPr preferRelativeResize="0"/>
          <p:nvPr/>
        </p:nvPicPr>
        <p:blipFill rotWithShape="1">
          <a:blip r:embed="rId4">
            <a:alphaModFix/>
          </a:blip>
          <a:srcRect b="0" l="0" r="0" t="0"/>
          <a:stretch/>
        </p:blipFill>
        <p:spPr>
          <a:xfrm rot="5400000">
            <a:off x="9393574" y="3625108"/>
            <a:ext cx="2183311" cy="3315099"/>
          </a:xfrm>
          <a:prstGeom prst="rect">
            <a:avLst/>
          </a:prstGeom>
          <a:noFill/>
          <a:ln>
            <a:noFill/>
          </a:ln>
        </p:spPr>
      </p:pic>
      <p:sp>
        <p:nvSpPr>
          <p:cNvPr id="173" name="Google Shape;173;p20"/>
          <p:cNvSpPr txBox="1"/>
          <p:nvPr/>
        </p:nvSpPr>
        <p:spPr>
          <a:xfrm>
            <a:off x="5612085" y="5985272"/>
            <a:ext cx="2452916" cy="30777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Data courtesy of K. Zuzak et al. </a:t>
            </a:r>
            <a:endParaRPr/>
          </a:p>
        </p:txBody>
      </p:sp>
      <p:sp>
        <p:nvSpPr>
          <p:cNvPr id="174" name="Google Shape;174;p20"/>
          <p:cNvSpPr/>
          <p:nvPr/>
        </p:nvSpPr>
        <p:spPr>
          <a:xfrm>
            <a:off x="10085379" y="5715001"/>
            <a:ext cx="1524000" cy="759023"/>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20"/>
          <p:cNvSpPr/>
          <p:nvPr/>
        </p:nvSpPr>
        <p:spPr>
          <a:xfrm>
            <a:off x="2116881" y="4220041"/>
            <a:ext cx="1793080" cy="1541565"/>
          </a:xfrm>
          <a:custGeom>
            <a:pathLst>
              <a:path extrusionOk="0" h="623826" w="2247900">
                <a:moveTo>
                  <a:pt x="0" y="623826"/>
                </a:moveTo>
                <a:cubicBezTo>
                  <a:pt x="34131" y="392844"/>
                  <a:pt x="68263" y="161863"/>
                  <a:pt x="114300" y="119001"/>
                </a:cubicBezTo>
                <a:cubicBezTo>
                  <a:pt x="160337" y="76139"/>
                  <a:pt x="198438" y="385701"/>
                  <a:pt x="276225" y="366651"/>
                </a:cubicBezTo>
                <a:cubicBezTo>
                  <a:pt x="354012" y="347601"/>
                  <a:pt x="458788" y="-25462"/>
                  <a:pt x="581025" y="4701"/>
                </a:cubicBezTo>
                <a:cubicBezTo>
                  <a:pt x="703263" y="34863"/>
                  <a:pt x="896938" y="500001"/>
                  <a:pt x="1009650" y="547626"/>
                </a:cubicBezTo>
                <a:cubicBezTo>
                  <a:pt x="1122362" y="595251"/>
                  <a:pt x="1138238" y="298388"/>
                  <a:pt x="1257300" y="290451"/>
                </a:cubicBezTo>
                <a:cubicBezTo>
                  <a:pt x="1376362" y="282514"/>
                  <a:pt x="1601788" y="536513"/>
                  <a:pt x="1724025" y="500001"/>
                </a:cubicBezTo>
                <a:cubicBezTo>
                  <a:pt x="1846262" y="463489"/>
                  <a:pt x="1903413" y="153926"/>
                  <a:pt x="1990725" y="71376"/>
                </a:cubicBezTo>
                <a:cubicBezTo>
                  <a:pt x="2078037" y="-11174"/>
                  <a:pt x="2162968" y="-3237"/>
                  <a:pt x="2247900" y="4701"/>
                </a:cubicBezTo>
              </a:path>
            </a:pathLst>
          </a:custGeom>
          <a:noFill/>
          <a:ln cap="flat" cmpd="sng" w="317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6" name="Google Shape;176;p20"/>
          <p:cNvCxnSpPr/>
          <p:nvPr/>
        </p:nvCxnSpPr>
        <p:spPr>
          <a:xfrm>
            <a:off x="1920824" y="3899169"/>
            <a:ext cx="0" cy="1948159"/>
          </a:xfrm>
          <a:prstGeom prst="straightConnector1">
            <a:avLst/>
          </a:prstGeom>
          <a:noFill/>
          <a:ln cap="flat" cmpd="sng" w="22225">
            <a:solidFill>
              <a:schemeClr val="dk1"/>
            </a:solidFill>
            <a:prstDash val="solid"/>
            <a:miter lim="800000"/>
            <a:headEnd len="sm" w="sm" type="none"/>
            <a:tailEnd len="sm" w="sm" type="none"/>
          </a:ln>
        </p:spPr>
      </p:cxnSp>
      <p:cxnSp>
        <p:nvCxnSpPr>
          <p:cNvPr id="177" name="Google Shape;177;p20"/>
          <p:cNvCxnSpPr/>
          <p:nvPr/>
        </p:nvCxnSpPr>
        <p:spPr>
          <a:xfrm rot="10800000">
            <a:off x="1920824" y="5847328"/>
            <a:ext cx="1989139" cy="0"/>
          </a:xfrm>
          <a:prstGeom prst="straightConnector1">
            <a:avLst/>
          </a:prstGeom>
          <a:noFill/>
          <a:ln cap="flat" cmpd="sng" w="22225">
            <a:solidFill>
              <a:schemeClr val="dk1"/>
            </a:solidFill>
            <a:prstDash val="solid"/>
            <a:miter lim="800000"/>
            <a:headEnd len="sm" w="sm" type="none"/>
            <a:tailEnd len="sm" w="sm" type="none"/>
          </a:ln>
        </p:spPr>
      </p:cxnSp>
      <p:cxnSp>
        <p:nvCxnSpPr>
          <p:cNvPr id="178" name="Google Shape;178;p20"/>
          <p:cNvCxnSpPr/>
          <p:nvPr/>
        </p:nvCxnSpPr>
        <p:spPr>
          <a:xfrm rot="10800000">
            <a:off x="4386400" y="5282657"/>
            <a:ext cx="1498060" cy="0"/>
          </a:xfrm>
          <a:prstGeom prst="straightConnector1">
            <a:avLst/>
          </a:prstGeom>
          <a:noFill/>
          <a:ln cap="flat" cmpd="sng" w="9525">
            <a:solidFill>
              <a:schemeClr val="accent1"/>
            </a:solidFill>
            <a:prstDash val="solid"/>
            <a:miter lim="800000"/>
            <a:headEnd len="sm" w="sm" type="none"/>
            <a:tailEnd len="med" w="med" type="triangle"/>
          </a:ln>
        </p:spPr>
      </p:cxnSp>
      <p:sp>
        <p:nvSpPr>
          <p:cNvPr id="179" name="Google Shape;179;p20"/>
          <p:cNvSpPr txBox="1"/>
          <p:nvPr/>
        </p:nvSpPr>
        <p:spPr>
          <a:xfrm>
            <a:off x="2093943" y="6393768"/>
            <a:ext cx="13004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Wavelength</a:t>
            </a:r>
            <a:endParaRPr/>
          </a:p>
        </p:txBody>
      </p:sp>
      <p:sp>
        <p:nvSpPr>
          <p:cNvPr id="180" name="Google Shape;180;p20"/>
          <p:cNvSpPr txBox="1"/>
          <p:nvPr/>
        </p:nvSpPr>
        <p:spPr>
          <a:xfrm rot="-2771487">
            <a:off x="1326385" y="5984691"/>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550nm</a:t>
            </a:r>
            <a:endParaRPr/>
          </a:p>
        </p:txBody>
      </p:sp>
      <p:sp>
        <p:nvSpPr>
          <p:cNvPr id="181" name="Google Shape;181;p20"/>
          <p:cNvSpPr txBox="1"/>
          <p:nvPr/>
        </p:nvSpPr>
        <p:spPr>
          <a:xfrm rot="-2771487">
            <a:off x="3249216" y="6000906"/>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640nm</a:t>
            </a:r>
            <a:endParaRPr/>
          </a:p>
        </p:txBody>
      </p:sp>
      <p:sp>
        <p:nvSpPr>
          <p:cNvPr id="182" name="Google Shape;182;p20"/>
          <p:cNvSpPr txBox="1"/>
          <p:nvPr/>
        </p:nvSpPr>
        <p:spPr>
          <a:xfrm rot="-5400000">
            <a:off x="888290" y="4775429"/>
            <a:ext cx="99758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Intensity</a:t>
            </a:r>
            <a:endParaRPr/>
          </a:p>
        </p:txBody>
      </p:sp>
      <p:sp>
        <p:nvSpPr>
          <p:cNvPr id="183" name="Google Shape;183;p20"/>
          <p:cNvSpPr txBox="1"/>
          <p:nvPr/>
        </p:nvSpPr>
        <p:spPr>
          <a:xfrm>
            <a:off x="1609684" y="5640466"/>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84" name="Google Shape;184;p20"/>
          <p:cNvSpPr txBox="1"/>
          <p:nvPr/>
        </p:nvSpPr>
        <p:spPr>
          <a:xfrm>
            <a:off x="1622561" y="3770045"/>
            <a:ext cx="301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pic>
        <p:nvPicPr>
          <p:cNvPr id="185" name="Google Shape;185;p20"/>
          <p:cNvPicPr preferRelativeResize="0"/>
          <p:nvPr/>
        </p:nvPicPr>
        <p:blipFill rotWithShape="1">
          <a:blip r:embed="rId5">
            <a:alphaModFix/>
          </a:blip>
          <a:srcRect b="0" l="0" r="0" t="0"/>
          <a:stretch/>
        </p:blipFill>
        <p:spPr>
          <a:xfrm>
            <a:off x="8501672" y="146064"/>
            <a:ext cx="2886764" cy="2882332"/>
          </a:xfrm>
          <a:prstGeom prst="rect">
            <a:avLst/>
          </a:prstGeom>
          <a:noFill/>
          <a:ln>
            <a:noFill/>
          </a:ln>
        </p:spPr>
      </p:pic>
      <p:sp>
        <p:nvSpPr>
          <p:cNvPr id="186" name="Google Shape;186;p20"/>
          <p:cNvSpPr/>
          <p:nvPr/>
        </p:nvSpPr>
        <p:spPr>
          <a:xfrm rot="2571064">
            <a:off x="7710438" y="2444866"/>
            <a:ext cx="484632" cy="956049"/>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More on logistic regression</a:t>
            </a:r>
            <a:endParaRPr/>
          </a:p>
        </p:txBody>
      </p:sp>
      <p:sp>
        <p:nvSpPr>
          <p:cNvPr id="1723" name="Google Shape;1723;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There isn’t a clean closed form solution to logistic regression</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Requires iterative/gradient methods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Model transparency and interpretability</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At it’s heart it shares all the characteristics of a linear model</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difference is that we interpret the outcome in terms of “log-odds”</a:t>
            </a:r>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All the tools we’ve learned about for linear regression extend here</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Ridge, lasso constraints, many others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7" name="Shape 1727"/>
        <p:cNvGrpSpPr/>
        <p:nvPr/>
      </p:nvGrpSpPr>
      <p:grpSpPr>
        <a:xfrm>
          <a:off x="0" y="0"/>
          <a:ext cx="0" cy="0"/>
          <a:chOff x="0" y="0"/>
          <a:chExt cx="0" cy="0"/>
        </a:xfrm>
      </p:grpSpPr>
      <p:sp>
        <p:nvSpPr>
          <p:cNvPr id="1728" name="Google Shape;1728;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Logistic Regression on HSI</a:t>
            </a:r>
            <a:endParaRPr/>
          </a:p>
        </p:txBody>
      </p:sp>
      <p:pic>
        <p:nvPicPr>
          <p:cNvPr id="1729" name="Google Shape;1729;p93"/>
          <p:cNvPicPr preferRelativeResize="0"/>
          <p:nvPr/>
        </p:nvPicPr>
        <p:blipFill rotWithShape="1">
          <a:blip r:embed="rId3">
            <a:alphaModFix/>
          </a:blip>
          <a:srcRect b="0" l="0" r="0" t="0"/>
          <a:stretch/>
        </p:blipFill>
        <p:spPr>
          <a:xfrm>
            <a:off x="3661861" y="2216727"/>
            <a:ext cx="4666852" cy="3712955"/>
          </a:xfrm>
          <a:prstGeom prst="rect">
            <a:avLst/>
          </a:prstGeom>
          <a:noFill/>
          <a:ln>
            <a:noFill/>
          </a:ln>
        </p:spPr>
      </p:pic>
      <p:pic>
        <p:nvPicPr>
          <p:cNvPr id="1730" name="Google Shape;1730;p93"/>
          <p:cNvPicPr preferRelativeResize="0"/>
          <p:nvPr/>
        </p:nvPicPr>
        <p:blipFill rotWithShape="1">
          <a:blip r:embed="rId4">
            <a:alphaModFix/>
          </a:blip>
          <a:srcRect b="0" l="0" r="0" t="0"/>
          <a:stretch/>
        </p:blipFill>
        <p:spPr>
          <a:xfrm>
            <a:off x="-330389" y="2216727"/>
            <a:ext cx="4666854" cy="3712956"/>
          </a:xfrm>
          <a:prstGeom prst="rect">
            <a:avLst/>
          </a:prstGeom>
          <a:noFill/>
          <a:ln>
            <a:noFill/>
          </a:ln>
        </p:spPr>
      </p:pic>
      <p:sp>
        <p:nvSpPr>
          <p:cNvPr id="1731" name="Google Shape;1731;p93"/>
          <p:cNvSpPr txBox="1"/>
          <p:nvPr/>
        </p:nvSpPr>
        <p:spPr>
          <a:xfrm>
            <a:off x="1233055" y="2008909"/>
            <a:ext cx="194796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Logistic Regression</a:t>
            </a:r>
            <a:endParaRPr/>
          </a:p>
        </p:txBody>
      </p:sp>
      <p:sp>
        <p:nvSpPr>
          <p:cNvPr id="1732" name="Google Shape;1732;p93"/>
          <p:cNvSpPr txBox="1"/>
          <p:nvPr/>
        </p:nvSpPr>
        <p:spPr>
          <a:xfrm>
            <a:off x="4927506" y="2008909"/>
            <a:ext cx="262046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Sparse Logistic Regression</a:t>
            </a:r>
            <a:endParaRPr/>
          </a:p>
        </p:txBody>
      </p:sp>
      <p:pic>
        <p:nvPicPr>
          <p:cNvPr id="1733" name="Google Shape;1733;p93"/>
          <p:cNvPicPr preferRelativeResize="0"/>
          <p:nvPr/>
        </p:nvPicPr>
        <p:blipFill rotWithShape="1">
          <a:blip r:embed="rId5">
            <a:alphaModFix/>
          </a:blip>
          <a:srcRect b="0" l="0" r="0" t="0"/>
          <a:stretch/>
        </p:blipFill>
        <p:spPr>
          <a:xfrm>
            <a:off x="7949381" y="2193574"/>
            <a:ext cx="4622062" cy="386104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7" name="Shape 1737"/>
        <p:cNvGrpSpPr/>
        <p:nvPr/>
      </p:nvGrpSpPr>
      <p:grpSpPr>
        <a:xfrm>
          <a:off x="0" y="0"/>
          <a:ext cx="0" cy="0"/>
          <a:chOff x="0" y="0"/>
          <a:chExt cx="0" cy="0"/>
        </a:xfrm>
      </p:grpSpPr>
      <p:sp>
        <p:nvSpPr>
          <p:cNvPr id="1738" name="Google Shape;1738;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 look at the coefficient estimates</a:t>
            </a:r>
            <a:endParaRPr/>
          </a:p>
        </p:txBody>
      </p:sp>
      <p:pic>
        <p:nvPicPr>
          <p:cNvPr id="1739" name="Google Shape;1739;p94"/>
          <p:cNvPicPr preferRelativeResize="0"/>
          <p:nvPr>
            <p:ph idx="1" type="body"/>
          </p:nvPr>
        </p:nvPicPr>
        <p:blipFill rotWithShape="1">
          <a:blip r:embed="rId3">
            <a:alphaModFix/>
          </a:blip>
          <a:srcRect b="0" l="0" r="0" t="0"/>
          <a:stretch/>
        </p:blipFill>
        <p:spPr>
          <a:xfrm>
            <a:off x="1302326" y="1260036"/>
            <a:ext cx="9767455" cy="53832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3" name="Shape 1743"/>
        <p:cNvGrpSpPr/>
        <p:nvPr/>
      </p:nvGrpSpPr>
      <p:grpSpPr>
        <a:xfrm>
          <a:off x="0" y="0"/>
          <a:ext cx="0" cy="0"/>
          <a:chOff x="0" y="0"/>
          <a:chExt cx="0" cy="0"/>
        </a:xfrm>
      </p:grpSpPr>
      <p:sp>
        <p:nvSpPr>
          <p:cNvPr id="1744" name="Google Shape;1744;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Multinomial Logistic Regression</a:t>
            </a:r>
            <a:endParaRPr/>
          </a:p>
        </p:txBody>
      </p:sp>
      <p:sp>
        <p:nvSpPr>
          <p:cNvPr id="1745" name="Google Shape;1745;p95"/>
          <p:cNvSpPr txBox="1"/>
          <p:nvPr>
            <p:ph idx="1" type="body"/>
          </p:nvPr>
        </p:nvSpPr>
        <p:spPr>
          <a:xfrm>
            <a:off x="838200" y="1825625"/>
            <a:ext cx="10515600" cy="5032376"/>
          </a:xfrm>
          <a:prstGeom prst="rect">
            <a:avLst/>
          </a:prstGeom>
          <a:blipFill rotWithShape="1">
            <a:blip r:embed="rId3">
              <a:alphaModFix/>
            </a:blip>
            <a:stretch>
              <a:fillRect b="0" l="-843" r="-119" t="-707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9" name="Shape 1749"/>
        <p:cNvGrpSpPr/>
        <p:nvPr/>
      </p:nvGrpSpPr>
      <p:grpSpPr>
        <a:xfrm>
          <a:off x="0" y="0"/>
          <a:ext cx="0" cy="0"/>
          <a:chOff x="0" y="0"/>
          <a:chExt cx="0" cy="0"/>
        </a:xfrm>
      </p:grpSpPr>
      <p:sp>
        <p:nvSpPr>
          <p:cNvPr id="1750" name="Google Shape;1750;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Multinomial Logistic Regression – NN &amp; Bases</a:t>
            </a:r>
            <a:endParaRPr/>
          </a:p>
        </p:txBody>
      </p:sp>
      <p:sp>
        <p:nvSpPr>
          <p:cNvPr id="1751" name="Google Shape;1751;p96"/>
          <p:cNvSpPr txBox="1"/>
          <p:nvPr>
            <p:ph idx="1" type="body"/>
          </p:nvPr>
        </p:nvSpPr>
        <p:spPr>
          <a:xfrm>
            <a:off x="838200" y="1825625"/>
            <a:ext cx="10515600" cy="5032376"/>
          </a:xfrm>
          <a:prstGeom prst="rect">
            <a:avLst/>
          </a:prstGeom>
          <a:blipFill rotWithShape="1">
            <a:blip r:embed="rId3">
              <a:alphaModFix/>
            </a:blip>
            <a:stretch>
              <a:fillRect b="0" l="-843" r="-119" t="-707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Google Shape;1756;p97"/>
          <p:cNvSpPr txBox="1"/>
          <p:nvPr>
            <p:ph type="title"/>
          </p:nvPr>
        </p:nvSpPr>
        <p:spPr>
          <a:xfrm>
            <a:off x="82789" y="-212318"/>
            <a:ext cx="11159836"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HSI Results for Multinomial Logistic Regression</a:t>
            </a:r>
            <a:endParaRPr/>
          </a:p>
        </p:txBody>
      </p:sp>
      <p:graphicFrame>
        <p:nvGraphicFramePr>
          <p:cNvPr id="1757" name="Google Shape;1757;p97"/>
          <p:cNvGraphicFramePr/>
          <p:nvPr/>
        </p:nvGraphicFramePr>
        <p:xfrm>
          <a:off x="3214251" y="4730803"/>
          <a:ext cx="3000000" cy="3000000"/>
        </p:xfrm>
        <a:graphic>
          <a:graphicData uri="http://schemas.openxmlformats.org/drawingml/2006/table">
            <a:tbl>
              <a:tblPr>
                <a:noFill/>
                <a:tableStyleId>{141239D3-B66E-4ADF-9EE9-54F45A7E2327}</a:tableStyleId>
              </a:tblPr>
              <a:tblGrid>
                <a:gridCol w="962900"/>
                <a:gridCol w="962900"/>
                <a:gridCol w="962900"/>
                <a:gridCol w="962900"/>
                <a:gridCol w="962900"/>
                <a:gridCol w="962900"/>
              </a:tblGrid>
              <a:tr h="190500">
                <a:tc>
                  <a:txBody>
                    <a:bodyPr>
                      <a:noAutofit/>
                    </a:bodyPr>
                    <a:lstStyle/>
                    <a:p>
                      <a:pPr indent="0" lvl="0" marL="0" marR="0" rtl="0" algn="ctr">
                        <a:spcBef>
                          <a:spcPts val="0"/>
                        </a:spcBef>
                        <a:spcAft>
                          <a:spcPts val="0"/>
                        </a:spcAft>
                        <a:buNone/>
                      </a:pPr>
                      <a:r>
                        <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Kidney</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Tissue</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Clamp</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Fat</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Cloth</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noAutofit/>
                    </a:bodyPr>
                    <a:lstStyle/>
                    <a:p>
                      <a:pPr indent="0" lvl="0" marL="0" marR="0" rtl="0" algn="ctr">
                        <a:spcBef>
                          <a:spcPts val="0"/>
                        </a:spcBef>
                        <a:spcAft>
                          <a:spcPts val="0"/>
                        </a:spcAft>
                        <a:buNone/>
                      </a:pPr>
                      <a:r>
                        <a:rPr lang="en-US" sz="2200" u="none" strike="noStrike"/>
                        <a:t>Kidney</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5177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660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234</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117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121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noAutofit/>
                    </a:bodyPr>
                    <a:lstStyle/>
                    <a:p>
                      <a:pPr indent="0" lvl="0" marL="0" marR="0" rtl="0" algn="ctr">
                        <a:spcBef>
                          <a:spcPts val="0"/>
                        </a:spcBef>
                        <a:spcAft>
                          <a:spcPts val="0"/>
                        </a:spcAft>
                        <a:buNone/>
                      </a:pPr>
                      <a:r>
                        <a:rPr lang="en-US" sz="2200" u="none" strike="noStrike"/>
                        <a:t>Tissue</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195</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771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255</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94</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noAutofit/>
                    </a:bodyPr>
                    <a:lstStyle/>
                    <a:p>
                      <a:pPr indent="0" lvl="0" marL="0" marR="0" rtl="0" algn="ctr">
                        <a:spcBef>
                          <a:spcPts val="0"/>
                        </a:spcBef>
                        <a:spcAft>
                          <a:spcPts val="0"/>
                        </a:spcAft>
                        <a:buNone/>
                      </a:pPr>
                      <a:r>
                        <a:rPr lang="en-US" sz="2200" u="none" strike="noStrike"/>
                        <a:t>Clamp</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592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90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noAutofit/>
                    </a:bodyPr>
                    <a:lstStyle/>
                    <a:p>
                      <a:pPr indent="0" lvl="0" marL="0" marR="0" rtl="0" algn="ctr">
                        <a:spcBef>
                          <a:spcPts val="0"/>
                        </a:spcBef>
                        <a:spcAft>
                          <a:spcPts val="0"/>
                        </a:spcAft>
                        <a:buNone/>
                      </a:pPr>
                      <a:r>
                        <a:rPr lang="en-US" sz="2200" u="none" strike="noStrike"/>
                        <a:t>Fat</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279</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367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1076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1943</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472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noAutofit/>
                    </a:bodyPr>
                    <a:lstStyle/>
                    <a:p>
                      <a:pPr indent="0" lvl="0" marL="0" marR="0" rtl="0" algn="ctr">
                        <a:spcBef>
                          <a:spcPts val="0"/>
                        </a:spcBef>
                        <a:spcAft>
                          <a:spcPts val="0"/>
                        </a:spcAft>
                        <a:buNone/>
                      </a:pPr>
                      <a:r>
                        <a:rPr lang="en-US" sz="2200" u="none" strike="noStrike"/>
                        <a:t>Cloth</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159</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212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752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471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8191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58" name="Google Shape;1758;p97"/>
          <p:cNvSpPr txBox="1"/>
          <p:nvPr/>
        </p:nvSpPr>
        <p:spPr>
          <a:xfrm>
            <a:off x="3439626" y="860747"/>
            <a:ext cx="68332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Truth</a:t>
            </a:r>
            <a:endParaRPr/>
          </a:p>
        </p:txBody>
      </p:sp>
      <p:sp>
        <p:nvSpPr>
          <p:cNvPr id="1759" name="Google Shape;1759;p97"/>
          <p:cNvSpPr txBox="1"/>
          <p:nvPr/>
        </p:nvSpPr>
        <p:spPr>
          <a:xfrm>
            <a:off x="8237865" y="866088"/>
            <a:ext cx="7537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MNLR</a:t>
            </a:r>
            <a:endParaRPr/>
          </a:p>
        </p:txBody>
      </p:sp>
      <p:sp>
        <p:nvSpPr>
          <p:cNvPr id="1760" name="Google Shape;1760;p97"/>
          <p:cNvSpPr txBox="1"/>
          <p:nvPr/>
        </p:nvSpPr>
        <p:spPr>
          <a:xfrm>
            <a:off x="6102924" y="4351521"/>
            <a:ext cx="907621"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Actual</a:t>
            </a:r>
            <a:endParaRPr/>
          </a:p>
        </p:txBody>
      </p:sp>
      <p:sp>
        <p:nvSpPr>
          <p:cNvPr id="1761" name="Google Shape;1761;p97"/>
          <p:cNvSpPr txBox="1"/>
          <p:nvPr/>
        </p:nvSpPr>
        <p:spPr>
          <a:xfrm rot="-5400000">
            <a:off x="2320759" y="5740125"/>
            <a:ext cx="127599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Predicted</a:t>
            </a:r>
            <a:endParaRPr/>
          </a:p>
        </p:txBody>
      </p:sp>
      <p:pic>
        <p:nvPicPr>
          <p:cNvPr id="1762" name="Google Shape;1762;p97"/>
          <p:cNvPicPr preferRelativeResize="0"/>
          <p:nvPr/>
        </p:nvPicPr>
        <p:blipFill rotWithShape="1">
          <a:blip r:embed="rId3">
            <a:alphaModFix/>
          </a:blip>
          <a:srcRect b="0" l="0" r="0" t="0"/>
          <a:stretch/>
        </p:blipFill>
        <p:spPr>
          <a:xfrm>
            <a:off x="318763" y="1045413"/>
            <a:ext cx="11145200" cy="356711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6" name="Shape 1766"/>
        <p:cNvGrpSpPr/>
        <p:nvPr/>
      </p:nvGrpSpPr>
      <p:grpSpPr>
        <a:xfrm>
          <a:off x="0" y="0"/>
          <a:ext cx="0" cy="0"/>
          <a:chOff x="0" y="0"/>
          <a:chExt cx="0" cy="0"/>
        </a:xfrm>
      </p:grpSpPr>
      <p:graphicFrame>
        <p:nvGraphicFramePr>
          <p:cNvPr id="1767" name="Google Shape;1767;p98"/>
          <p:cNvGraphicFramePr/>
          <p:nvPr/>
        </p:nvGraphicFramePr>
        <p:xfrm>
          <a:off x="3366654" y="4563508"/>
          <a:ext cx="3000000" cy="3000000"/>
        </p:xfrm>
        <a:graphic>
          <a:graphicData uri="http://schemas.openxmlformats.org/drawingml/2006/table">
            <a:tbl>
              <a:tblPr>
                <a:noFill/>
                <a:tableStyleId>{141239D3-B66E-4ADF-9EE9-54F45A7E2327}</a:tableStyleId>
              </a:tblPr>
              <a:tblGrid>
                <a:gridCol w="912100"/>
                <a:gridCol w="912100"/>
                <a:gridCol w="912100"/>
                <a:gridCol w="912100"/>
                <a:gridCol w="912100"/>
                <a:gridCol w="912100"/>
              </a:tblGrid>
              <a:tr h="371775">
                <a:tc>
                  <a:txBody>
                    <a:bodyPr>
                      <a:noAutofit/>
                    </a:bodyPr>
                    <a:lstStyle/>
                    <a:p>
                      <a:pPr indent="0" lvl="0" marL="0" marR="0" rtl="0" algn="ctr">
                        <a:spcBef>
                          <a:spcPts val="0"/>
                        </a:spcBef>
                        <a:spcAft>
                          <a:spcPts val="0"/>
                        </a:spcAft>
                        <a:buNone/>
                      </a:pPr>
                      <a:r>
                        <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Kidney</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Tissue</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Clamp</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Fat</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Cloth</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775">
                <a:tc>
                  <a:txBody>
                    <a:bodyPr>
                      <a:noAutofit/>
                    </a:bodyPr>
                    <a:lstStyle/>
                    <a:p>
                      <a:pPr indent="0" lvl="0" marL="0" marR="0" rtl="0" algn="ctr">
                        <a:spcBef>
                          <a:spcPts val="0"/>
                        </a:spcBef>
                        <a:spcAft>
                          <a:spcPts val="0"/>
                        </a:spcAft>
                        <a:buNone/>
                      </a:pPr>
                      <a:r>
                        <a:rPr lang="en-US" sz="2200" u="none" strike="noStrike"/>
                        <a:t>Kidney</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5777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487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9</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775">
                <a:tc>
                  <a:txBody>
                    <a:bodyPr>
                      <a:noAutofit/>
                    </a:bodyPr>
                    <a:lstStyle/>
                    <a:p>
                      <a:pPr indent="0" lvl="0" marL="0" marR="0" rtl="0" algn="ctr">
                        <a:spcBef>
                          <a:spcPts val="0"/>
                        </a:spcBef>
                        <a:spcAft>
                          <a:spcPts val="0"/>
                        </a:spcAft>
                        <a:buNone/>
                      </a:pPr>
                      <a:r>
                        <a:rPr lang="en-US" sz="2200" u="none" strike="noStrike"/>
                        <a:t>Tissue</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392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930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775">
                <a:tc>
                  <a:txBody>
                    <a:bodyPr>
                      <a:noAutofit/>
                    </a:bodyPr>
                    <a:lstStyle/>
                    <a:p>
                      <a:pPr indent="0" lvl="0" marL="0" marR="0" rtl="0" algn="ctr">
                        <a:spcBef>
                          <a:spcPts val="0"/>
                        </a:spcBef>
                        <a:spcAft>
                          <a:spcPts val="0"/>
                        </a:spcAft>
                        <a:buNone/>
                      </a:pPr>
                      <a:r>
                        <a:rPr lang="en-US" sz="2200" u="none" strike="noStrike"/>
                        <a:t>Clamp</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60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351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89</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291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775">
                <a:tc>
                  <a:txBody>
                    <a:bodyPr>
                      <a:noAutofit/>
                    </a:bodyPr>
                    <a:lstStyle/>
                    <a:p>
                      <a:pPr indent="0" lvl="0" marL="0" marR="0" rtl="0" algn="ctr">
                        <a:spcBef>
                          <a:spcPts val="0"/>
                        </a:spcBef>
                        <a:spcAft>
                          <a:spcPts val="0"/>
                        </a:spcAft>
                        <a:buNone/>
                      </a:pPr>
                      <a:r>
                        <a:rPr lang="en-US" sz="2200" u="none" strike="noStrike"/>
                        <a:t>Fat</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5</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557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3474</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99</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775">
                <a:tc>
                  <a:txBody>
                    <a:bodyPr>
                      <a:noAutofit/>
                    </a:bodyPr>
                    <a:lstStyle/>
                    <a:p>
                      <a:pPr indent="0" lvl="0" marL="0" marR="0" rtl="0" algn="ctr">
                        <a:spcBef>
                          <a:spcPts val="0"/>
                        </a:spcBef>
                        <a:spcAft>
                          <a:spcPts val="0"/>
                        </a:spcAft>
                        <a:buNone/>
                      </a:pPr>
                      <a:r>
                        <a:rPr lang="en-US" sz="2200" u="none" strike="noStrike"/>
                        <a:t>Cloth</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43</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9</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1687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8038</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68" name="Google Shape;1768;p98"/>
          <p:cNvSpPr txBox="1"/>
          <p:nvPr>
            <p:ph type="title"/>
          </p:nvPr>
        </p:nvSpPr>
        <p:spPr>
          <a:xfrm>
            <a:off x="2908922" y="-265467"/>
            <a:ext cx="11159836"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HSI Results for Sparse MNLR</a:t>
            </a:r>
            <a:endParaRPr/>
          </a:p>
        </p:txBody>
      </p:sp>
      <p:sp>
        <p:nvSpPr>
          <p:cNvPr id="1769" name="Google Shape;1769;p98"/>
          <p:cNvSpPr txBox="1"/>
          <p:nvPr/>
        </p:nvSpPr>
        <p:spPr>
          <a:xfrm>
            <a:off x="3494704" y="610704"/>
            <a:ext cx="68332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Truth</a:t>
            </a:r>
            <a:endParaRPr/>
          </a:p>
        </p:txBody>
      </p:sp>
      <p:sp>
        <p:nvSpPr>
          <p:cNvPr id="1770" name="Google Shape;1770;p98"/>
          <p:cNvSpPr txBox="1"/>
          <p:nvPr/>
        </p:nvSpPr>
        <p:spPr>
          <a:xfrm>
            <a:off x="7697171" y="610704"/>
            <a:ext cx="142622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Sparse MNLR</a:t>
            </a:r>
            <a:endParaRPr/>
          </a:p>
        </p:txBody>
      </p:sp>
      <p:sp>
        <p:nvSpPr>
          <p:cNvPr id="1771" name="Google Shape;1771;p98"/>
          <p:cNvSpPr txBox="1"/>
          <p:nvPr/>
        </p:nvSpPr>
        <p:spPr>
          <a:xfrm>
            <a:off x="5996413" y="4159747"/>
            <a:ext cx="907621"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Actual</a:t>
            </a:r>
            <a:endParaRPr/>
          </a:p>
        </p:txBody>
      </p:sp>
      <p:sp>
        <p:nvSpPr>
          <p:cNvPr id="1772" name="Google Shape;1772;p98"/>
          <p:cNvSpPr txBox="1"/>
          <p:nvPr/>
        </p:nvSpPr>
        <p:spPr>
          <a:xfrm rot="-5400000">
            <a:off x="2486372" y="5689834"/>
            <a:ext cx="127599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Predicted</a:t>
            </a:r>
            <a:endParaRPr/>
          </a:p>
        </p:txBody>
      </p:sp>
      <p:pic>
        <p:nvPicPr>
          <p:cNvPr id="1773" name="Google Shape;1773;p98"/>
          <p:cNvPicPr preferRelativeResize="0"/>
          <p:nvPr/>
        </p:nvPicPr>
        <p:blipFill rotWithShape="1">
          <a:blip r:embed="rId3">
            <a:alphaModFix/>
          </a:blip>
          <a:srcRect b="0" l="0" r="0" t="0"/>
          <a:stretch/>
        </p:blipFill>
        <p:spPr>
          <a:xfrm>
            <a:off x="707839" y="840658"/>
            <a:ext cx="10978115" cy="351363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Maximum Margin Classifiers</a:t>
            </a:r>
            <a:endParaRPr/>
          </a:p>
        </p:txBody>
      </p:sp>
      <p:sp>
        <p:nvSpPr>
          <p:cNvPr id="1779" name="Google Shape;1779;p99"/>
          <p:cNvSpPr txBox="1"/>
          <p:nvPr>
            <p:ph idx="1" type="body"/>
          </p:nvPr>
        </p:nvSpPr>
        <p:spPr>
          <a:xfrm>
            <a:off x="838200" y="1825625"/>
            <a:ext cx="6793346" cy="5032375"/>
          </a:xfrm>
          <a:prstGeom prst="rect">
            <a:avLst/>
          </a:prstGeom>
          <a:blipFill rotWithShape="1">
            <a:blip r:embed="rId3">
              <a:alphaModFix/>
            </a:blip>
            <a:stretch>
              <a:fillRect b="-2272" l="-1491" r="-1118" t="-2272"/>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1780" name="Google Shape;1780;p99"/>
          <p:cNvSpPr/>
          <p:nvPr/>
        </p:nvSpPr>
        <p:spPr>
          <a:xfrm>
            <a:off x="8342746" y="267843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Google Shape;1781;p99"/>
          <p:cNvSpPr/>
          <p:nvPr/>
        </p:nvSpPr>
        <p:spPr>
          <a:xfrm>
            <a:off x="8222673" y="328803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Google Shape;1782;p99"/>
          <p:cNvSpPr/>
          <p:nvPr/>
        </p:nvSpPr>
        <p:spPr>
          <a:xfrm>
            <a:off x="9146309" y="2883585"/>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3" name="Google Shape;1783;p99"/>
          <p:cNvSpPr/>
          <p:nvPr/>
        </p:nvSpPr>
        <p:spPr>
          <a:xfrm>
            <a:off x="8596746" y="378680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4" name="Google Shape;1784;p99"/>
          <p:cNvSpPr/>
          <p:nvPr/>
        </p:nvSpPr>
        <p:spPr>
          <a:xfrm>
            <a:off x="8144164" y="427182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5" name="Google Shape;1785;p99"/>
          <p:cNvSpPr/>
          <p:nvPr/>
        </p:nvSpPr>
        <p:spPr>
          <a:xfrm>
            <a:off x="9104746" y="344043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6" name="Google Shape;1786;p99"/>
          <p:cNvSpPr/>
          <p:nvPr/>
        </p:nvSpPr>
        <p:spPr>
          <a:xfrm>
            <a:off x="9741792" y="291672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7" name="Google Shape;1787;p99"/>
          <p:cNvSpPr/>
          <p:nvPr/>
        </p:nvSpPr>
        <p:spPr>
          <a:xfrm>
            <a:off x="9834418" y="366222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8" name="Google Shape;1788;p99"/>
          <p:cNvSpPr/>
          <p:nvPr/>
        </p:nvSpPr>
        <p:spPr>
          <a:xfrm>
            <a:off x="9714345" y="427182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Google Shape;1789;p99"/>
          <p:cNvSpPr/>
          <p:nvPr/>
        </p:nvSpPr>
        <p:spPr>
          <a:xfrm>
            <a:off x="10637981" y="386736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0" name="Google Shape;1790;p99"/>
          <p:cNvSpPr/>
          <p:nvPr/>
        </p:nvSpPr>
        <p:spPr>
          <a:xfrm>
            <a:off x="10088418" y="4770583"/>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Google Shape;1791;p99"/>
          <p:cNvSpPr/>
          <p:nvPr/>
        </p:nvSpPr>
        <p:spPr>
          <a:xfrm>
            <a:off x="9049327" y="528370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2" name="Google Shape;1792;p99"/>
          <p:cNvSpPr/>
          <p:nvPr/>
        </p:nvSpPr>
        <p:spPr>
          <a:xfrm>
            <a:off x="10596418" y="442422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3" name="Google Shape;1793;p99"/>
          <p:cNvSpPr/>
          <p:nvPr/>
        </p:nvSpPr>
        <p:spPr>
          <a:xfrm>
            <a:off x="9774381" y="520107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4" name="Google Shape;1794;p99"/>
          <p:cNvSpPr/>
          <p:nvPr/>
        </p:nvSpPr>
        <p:spPr>
          <a:xfrm>
            <a:off x="10744200" y="338974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5" name="Google Shape;1795;p99"/>
          <p:cNvCxnSpPr/>
          <p:nvPr/>
        </p:nvCxnSpPr>
        <p:spPr>
          <a:xfrm flipH="1" rot="10800000">
            <a:off x="7945582" y="2715491"/>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1796" name="Google Shape;1796;p99"/>
          <p:cNvCxnSpPr/>
          <p:nvPr/>
        </p:nvCxnSpPr>
        <p:spPr>
          <a:xfrm flipH="1" rot="10800000">
            <a:off x="7782212" y="5893774"/>
            <a:ext cx="3984337" cy="4619"/>
          </a:xfrm>
          <a:prstGeom prst="straightConnector1">
            <a:avLst/>
          </a:prstGeom>
          <a:noFill/>
          <a:ln cap="flat" cmpd="sng" w="9525">
            <a:solidFill>
              <a:schemeClr val="dk1"/>
            </a:solidFill>
            <a:prstDash val="solid"/>
            <a:miter lim="800000"/>
            <a:headEnd len="sm" w="sm" type="none"/>
            <a:tailEnd len="med" w="med" type="triangle"/>
          </a:ln>
        </p:spPr>
      </p:cxnSp>
      <p:cxnSp>
        <p:nvCxnSpPr>
          <p:cNvPr id="1797" name="Google Shape;1797;p99"/>
          <p:cNvCxnSpPr/>
          <p:nvPr/>
        </p:nvCxnSpPr>
        <p:spPr>
          <a:xfrm flipH="1">
            <a:off x="8160328" y="2470619"/>
            <a:ext cx="2258291" cy="3251309"/>
          </a:xfrm>
          <a:prstGeom prst="straightConnector1">
            <a:avLst/>
          </a:prstGeom>
          <a:noFill/>
          <a:ln cap="flat" cmpd="sng" w="9525">
            <a:solidFill>
              <a:schemeClr val="dk1"/>
            </a:solidFill>
            <a:prstDash val="dash"/>
            <a:round/>
            <a:headEnd len="sm" w="sm" type="none"/>
            <a:tailEnd len="sm" w="sm" type="none"/>
          </a:ln>
        </p:spPr>
      </p:cxnSp>
      <p:sp>
        <p:nvSpPr>
          <p:cNvPr id="1798" name="Google Shape;1798;p99"/>
          <p:cNvSpPr txBox="1"/>
          <p:nvPr/>
        </p:nvSpPr>
        <p:spPr>
          <a:xfrm>
            <a:off x="8402782" y="2214126"/>
            <a:ext cx="1491306" cy="369332"/>
          </a:xfrm>
          <a:prstGeom prst="rect">
            <a:avLst/>
          </a:prstGeom>
          <a:blipFill rotWithShape="1">
            <a:blip r:embed="rId4">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99" name="Google Shape;1799;p99"/>
          <p:cNvSpPr txBox="1"/>
          <p:nvPr/>
        </p:nvSpPr>
        <p:spPr>
          <a:xfrm>
            <a:off x="10273133" y="2885681"/>
            <a:ext cx="1664430" cy="369332"/>
          </a:xfrm>
          <a:prstGeom prst="rect">
            <a:avLst/>
          </a:prstGeom>
          <a:blipFill rotWithShape="1">
            <a:blip r:embed="rId5">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0" name="Google Shape;1800;p99"/>
          <p:cNvSpPr txBox="1"/>
          <p:nvPr/>
        </p:nvSpPr>
        <p:spPr>
          <a:xfrm>
            <a:off x="10144990" y="1928243"/>
            <a:ext cx="1491306" cy="369332"/>
          </a:xfrm>
          <a:prstGeom prst="rect">
            <a:avLst/>
          </a:prstGeom>
          <a:blipFill rotWithShape="1">
            <a:blip r:embed="rId6">
              <a:alphaModFix/>
            </a:blip>
            <a:stretch>
              <a:fillRect b="-1311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1" name="Google Shape;1801;p99"/>
          <p:cNvSpPr/>
          <p:nvPr/>
        </p:nvSpPr>
        <p:spPr>
          <a:xfrm>
            <a:off x="9075453" y="2820809"/>
            <a:ext cx="243181" cy="249313"/>
          </a:xfrm>
          <a:prstGeom prst="ellipse">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02" name="Google Shape;1802;p99"/>
          <p:cNvCxnSpPr/>
          <p:nvPr/>
        </p:nvCxnSpPr>
        <p:spPr>
          <a:xfrm>
            <a:off x="9232472" y="2960642"/>
            <a:ext cx="567667" cy="365315"/>
          </a:xfrm>
          <a:prstGeom prst="straightConnector1">
            <a:avLst/>
          </a:prstGeom>
          <a:noFill/>
          <a:ln cap="flat" cmpd="sng" w="9525">
            <a:solidFill>
              <a:srgbClr val="00B050"/>
            </a:solidFill>
            <a:prstDash val="solid"/>
            <a:miter lim="800000"/>
            <a:headEnd len="sm" w="sm" type="none"/>
            <a:tailEnd len="sm" w="sm" type="none"/>
          </a:ln>
        </p:spPr>
      </p:cxnSp>
      <p:sp>
        <p:nvSpPr>
          <p:cNvPr id="1803" name="Google Shape;1803;p99"/>
          <p:cNvSpPr txBox="1"/>
          <p:nvPr/>
        </p:nvSpPr>
        <p:spPr>
          <a:xfrm>
            <a:off x="9304127" y="2773967"/>
            <a:ext cx="351635"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4" name="Google Shape;1804;p99"/>
          <p:cNvSpPr/>
          <p:nvPr/>
        </p:nvSpPr>
        <p:spPr>
          <a:xfrm>
            <a:off x="9671992" y="2842579"/>
            <a:ext cx="243181" cy="249313"/>
          </a:xfrm>
          <a:prstGeom prst="ellipse">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05" name="Google Shape;1805;p99"/>
          <p:cNvCxnSpPr/>
          <p:nvPr/>
        </p:nvCxnSpPr>
        <p:spPr>
          <a:xfrm>
            <a:off x="9894324" y="3047727"/>
            <a:ext cx="97101" cy="64107"/>
          </a:xfrm>
          <a:prstGeom prst="straightConnector1">
            <a:avLst/>
          </a:prstGeom>
          <a:noFill/>
          <a:ln cap="flat" cmpd="sng" w="9525">
            <a:solidFill>
              <a:srgbClr val="7030A0"/>
            </a:solidFill>
            <a:prstDash val="solid"/>
            <a:miter lim="800000"/>
            <a:headEnd len="sm" w="sm" type="none"/>
            <a:tailEnd len="sm" w="sm" type="none"/>
          </a:ln>
        </p:spPr>
      </p:cxnSp>
      <p:sp>
        <p:nvSpPr>
          <p:cNvPr id="1806" name="Google Shape;1806;p99"/>
          <p:cNvSpPr/>
          <p:nvPr/>
        </p:nvSpPr>
        <p:spPr>
          <a:xfrm>
            <a:off x="8466713" y="46868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7" name="Google Shape;1807;p99"/>
          <p:cNvSpPr/>
          <p:nvPr/>
        </p:nvSpPr>
        <p:spPr>
          <a:xfrm>
            <a:off x="8396913" y="4612662"/>
            <a:ext cx="243181" cy="249313"/>
          </a:xfrm>
          <a:prstGeom prst="ellipse">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08" name="Google Shape;1808;p99"/>
          <p:cNvCxnSpPr/>
          <p:nvPr/>
        </p:nvCxnSpPr>
        <p:spPr>
          <a:xfrm>
            <a:off x="8466713" y="4713722"/>
            <a:ext cx="278620" cy="186170"/>
          </a:xfrm>
          <a:prstGeom prst="straightConnector1">
            <a:avLst/>
          </a:prstGeom>
          <a:noFill/>
          <a:ln cap="flat" cmpd="sng" w="9525">
            <a:solidFill>
              <a:srgbClr val="7030A0"/>
            </a:solidFill>
            <a:prstDash val="solid"/>
            <a:miter lim="800000"/>
            <a:headEnd len="sm" w="sm" type="none"/>
            <a:tailEnd len="sm" w="sm" type="none"/>
          </a:ln>
        </p:spPr>
      </p:cxnSp>
      <p:sp>
        <p:nvSpPr>
          <p:cNvPr id="1809" name="Google Shape;1809;p99"/>
          <p:cNvSpPr/>
          <p:nvPr/>
        </p:nvSpPr>
        <p:spPr>
          <a:xfrm>
            <a:off x="9759186" y="3596665"/>
            <a:ext cx="243181" cy="249313"/>
          </a:xfrm>
          <a:prstGeom prst="ellipse">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10" name="Google Shape;1810;p99"/>
          <p:cNvCxnSpPr/>
          <p:nvPr/>
        </p:nvCxnSpPr>
        <p:spPr>
          <a:xfrm>
            <a:off x="9643995" y="3576216"/>
            <a:ext cx="260769" cy="170023"/>
          </a:xfrm>
          <a:prstGeom prst="straightConnector1">
            <a:avLst/>
          </a:prstGeom>
          <a:noFill/>
          <a:ln cap="flat" cmpd="sng" w="9525">
            <a:solidFill>
              <a:srgbClr val="7030A0"/>
            </a:solidFill>
            <a:prstDash val="solid"/>
            <a:miter lim="800000"/>
            <a:headEnd len="sm" w="sm" type="none"/>
            <a:tailEnd len="sm" w="sm" type="none"/>
          </a:ln>
        </p:spPr>
      </p:cxnSp>
      <p:cxnSp>
        <p:nvCxnSpPr>
          <p:cNvPr id="1811" name="Google Shape;1811;p99"/>
          <p:cNvCxnSpPr/>
          <p:nvPr/>
        </p:nvCxnSpPr>
        <p:spPr>
          <a:xfrm flipH="1">
            <a:off x="7919028" y="2343619"/>
            <a:ext cx="2258291" cy="3251309"/>
          </a:xfrm>
          <a:prstGeom prst="straightConnector1">
            <a:avLst/>
          </a:prstGeom>
          <a:noFill/>
          <a:ln cap="flat" cmpd="sng" w="9525">
            <a:solidFill>
              <a:srgbClr val="7030A0"/>
            </a:solidFill>
            <a:prstDash val="solid"/>
            <a:round/>
            <a:headEnd len="sm" w="sm" type="none"/>
            <a:tailEnd len="sm" w="sm" type="none"/>
          </a:ln>
        </p:spPr>
      </p:cxnSp>
      <p:cxnSp>
        <p:nvCxnSpPr>
          <p:cNvPr id="1812" name="Google Shape;1812;p99"/>
          <p:cNvCxnSpPr/>
          <p:nvPr/>
        </p:nvCxnSpPr>
        <p:spPr>
          <a:xfrm flipH="1">
            <a:off x="8388928" y="2623019"/>
            <a:ext cx="2258291" cy="3251309"/>
          </a:xfrm>
          <a:prstGeom prst="straightConnector1">
            <a:avLst/>
          </a:prstGeom>
          <a:noFill/>
          <a:ln cap="flat" cmpd="sng" w="9525">
            <a:solidFill>
              <a:srgbClr val="7030A0"/>
            </a:solidFill>
            <a:prstDash val="solid"/>
            <a:round/>
            <a:headEnd len="sm" w="sm" type="none"/>
            <a:tailEnd len="sm" w="sm" type="none"/>
          </a:ln>
        </p:spPr>
      </p:cxnSp>
      <p:cxnSp>
        <p:nvCxnSpPr>
          <p:cNvPr id="1813" name="Google Shape;1813;p99"/>
          <p:cNvCxnSpPr/>
          <p:nvPr/>
        </p:nvCxnSpPr>
        <p:spPr>
          <a:xfrm>
            <a:off x="8042567" y="5486345"/>
            <a:ext cx="419099" cy="277176"/>
          </a:xfrm>
          <a:prstGeom prst="straightConnector1">
            <a:avLst/>
          </a:prstGeom>
          <a:noFill/>
          <a:ln cap="flat" cmpd="sng" w="9525">
            <a:solidFill>
              <a:schemeClr val="accent1"/>
            </a:solidFill>
            <a:prstDash val="solid"/>
            <a:miter lim="800000"/>
            <a:headEnd len="med" w="med" type="triangle"/>
            <a:tailEnd len="med" w="med" type="triangle"/>
          </a:ln>
        </p:spPr>
      </p:cxnSp>
      <p:sp>
        <p:nvSpPr>
          <p:cNvPr id="1814" name="Google Shape;1814;p99"/>
          <p:cNvSpPr txBox="1"/>
          <p:nvPr/>
        </p:nvSpPr>
        <p:spPr>
          <a:xfrm>
            <a:off x="8231135" y="5332937"/>
            <a:ext cx="370230" cy="369332"/>
          </a:xfrm>
          <a:prstGeom prst="rect">
            <a:avLst/>
          </a:prstGeom>
          <a:blipFill rotWithShape="1">
            <a:blip r:embed="rId8">
              <a:alphaModFix/>
            </a:blip>
            <a:stretch>
              <a:fillRect b="-666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8" name="Shape 1818"/>
        <p:cNvGrpSpPr/>
        <p:nvPr/>
      </p:nvGrpSpPr>
      <p:grpSpPr>
        <a:xfrm>
          <a:off x="0" y="0"/>
          <a:ext cx="0" cy="0"/>
          <a:chOff x="0" y="0"/>
          <a:chExt cx="0" cy="0"/>
        </a:xfrm>
      </p:grpSpPr>
      <p:sp>
        <p:nvSpPr>
          <p:cNvPr id="1819" name="Google Shape;1819;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Linear SVM optimization</a:t>
            </a:r>
            <a:endParaRPr/>
          </a:p>
        </p:txBody>
      </p:sp>
      <p:sp>
        <p:nvSpPr>
          <p:cNvPr id="1820" name="Google Shape;1820;p100"/>
          <p:cNvSpPr txBox="1"/>
          <p:nvPr>
            <p:ph idx="1" type="body"/>
          </p:nvPr>
        </p:nvSpPr>
        <p:spPr>
          <a:xfrm>
            <a:off x="838200" y="1825625"/>
            <a:ext cx="10515600" cy="4351338"/>
          </a:xfrm>
          <a:prstGeom prst="rect">
            <a:avLst/>
          </a:prstGeom>
          <a:blipFill rotWithShape="1">
            <a:blip r:embed="rId3">
              <a:alphaModFix/>
            </a:blip>
            <a:stretch>
              <a:fillRect b="0" l="-1042" r="0" t="-2240"/>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Google Shape;1825;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Soft Margin Classification</a:t>
            </a:r>
            <a:endParaRPr/>
          </a:p>
        </p:txBody>
      </p:sp>
      <p:sp>
        <p:nvSpPr>
          <p:cNvPr id="1826" name="Google Shape;1826;p101"/>
          <p:cNvSpPr txBox="1"/>
          <p:nvPr>
            <p:ph idx="1" type="body"/>
          </p:nvPr>
        </p:nvSpPr>
        <p:spPr>
          <a:xfrm>
            <a:off x="0" y="1825625"/>
            <a:ext cx="7782212" cy="4929136"/>
          </a:xfrm>
          <a:prstGeom prst="rect">
            <a:avLst/>
          </a:prstGeom>
          <a:blipFill rotWithShape="1">
            <a:blip r:embed="rId3">
              <a:alphaModFix/>
            </a:blip>
            <a:stretch>
              <a:fillRect b="0" l="-1303" r="-1141" t="-2318"/>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
        <p:nvSpPr>
          <p:cNvPr id="1827" name="Google Shape;1827;p101"/>
          <p:cNvSpPr/>
          <p:nvPr/>
        </p:nvSpPr>
        <p:spPr>
          <a:xfrm>
            <a:off x="8342746" y="267843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Google Shape;1828;p101"/>
          <p:cNvSpPr/>
          <p:nvPr/>
        </p:nvSpPr>
        <p:spPr>
          <a:xfrm>
            <a:off x="8222673" y="3288037"/>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Google Shape;1829;p101"/>
          <p:cNvSpPr/>
          <p:nvPr/>
        </p:nvSpPr>
        <p:spPr>
          <a:xfrm>
            <a:off x="9146309" y="2883585"/>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Google Shape;1830;p101"/>
          <p:cNvSpPr/>
          <p:nvPr/>
        </p:nvSpPr>
        <p:spPr>
          <a:xfrm>
            <a:off x="8596746" y="378680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1" name="Google Shape;1831;p101"/>
          <p:cNvSpPr/>
          <p:nvPr/>
        </p:nvSpPr>
        <p:spPr>
          <a:xfrm>
            <a:off x="8144164" y="4271820"/>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2" name="Google Shape;1832;p101"/>
          <p:cNvSpPr/>
          <p:nvPr/>
        </p:nvSpPr>
        <p:spPr>
          <a:xfrm>
            <a:off x="9820739" y="4038025"/>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3" name="Google Shape;1833;p101"/>
          <p:cNvSpPr/>
          <p:nvPr/>
        </p:nvSpPr>
        <p:spPr>
          <a:xfrm>
            <a:off x="9741792" y="2916721"/>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4" name="Google Shape;1834;p101"/>
          <p:cNvSpPr/>
          <p:nvPr/>
        </p:nvSpPr>
        <p:spPr>
          <a:xfrm>
            <a:off x="9834418" y="366222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5" name="Google Shape;1835;p101"/>
          <p:cNvSpPr/>
          <p:nvPr/>
        </p:nvSpPr>
        <p:spPr>
          <a:xfrm>
            <a:off x="9714345" y="427182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6" name="Google Shape;1836;p101"/>
          <p:cNvSpPr/>
          <p:nvPr/>
        </p:nvSpPr>
        <p:spPr>
          <a:xfrm>
            <a:off x="10637981" y="386736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7" name="Google Shape;1837;p101"/>
          <p:cNvSpPr/>
          <p:nvPr/>
        </p:nvSpPr>
        <p:spPr>
          <a:xfrm>
            <a:off x="10088418" y="4770583"/>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8" name="Google Shape;1838;p101"/>
          <p:cNvSpPr/>
          <p:nvPr/>
        </p:nvSpPr>
        <p:spPr>
          <a:xfrm>
            <a:off x="9049327" y="5283705"/>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9" name="Google Shape;1839;p101"/>
          <p:cNvSpPr/>
          <p:nvPr/>
        </p:nvSpPr>
        <p:spPr>
          <a:xfrm>
            <a:off x="10596418" y="4424220"/>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0" name="Google Shape;1840;p101"/>
          <p:cNvSpPr/>
          <p:nvPr/>
        </p:nvSpPr>
        <p:spPr>
          <a:xfrm>
            <a:off x="8526749" y="4134317"/>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1" name="Google Shape;1841;p101"/>
          <p:cNvSpPr/>
          <p:nvPr/>
        </p:nvSpPr>
        <p:spPr>
          <a:xfrm>
            <a:off x="10744200" y="3389748"/>
            <a:ext cx="120073" cy="129309"/>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42" name="Google Shape;1842;p101"/>
          <p:cNvCxnSpPr/>
          <p:nvPr/>
        </p:nvCxnSpPr>
        <p:spPr>
          <a:xfrm flipH="1" rot="10800000">
            <a:off x="7945582" y="2715491"/>
            <a:ext cx="9237" cy="3426691"/>
          </a:xfrm>
          <a:prstGeom prst="straightConnector1">
            <a:avLst/>
          </a:prstGeom>
          <a:noFill/>
          <a:ln cap="flat" cmpd="sng" w="9525">
            <a:solidFill>
              <a:schemeClr val="dk1"/>
            </a:solidFill>
            <a:prstDash val="solid"/>
            <a:miter lim="800000"/>
            <a:headEnd len="sm" w="sm" type="none"/>
            <a:tailEnd len="med" w="med" type="triangle"/>
          </a:ln>
        </p:spPr>
      </p:cxnSp>
      <p:cxnSp>
        <p:nvCxnSpPr>
          <p:cNvPr id="1843" name="Google Shape;1843;p101"/>
          <p:cNvCxnSpPr/>
          <p:nvPr/>
        </p:nvCxnSpPr>
        <p:spPr>
          <a:xfrm flipH="1" rot="10800000">
            <a:off x="7782212" y="5893774"/>
            <a:ext cx="3984337" cy="4619"/>
          </a:xfrm>
          <a:prstGeom prst="straightConnector1">
            <a:avLst/>
          </a:prstGeom>
          <a:noFill/>
          <a:ln cap="flat" cmpd="sng" w="9525">
            <a:solidFill>
              <a:schemeClr val="dk1"/>
            </a:solidFill>
            <a:prstDash val="solid"/>
            <a:miter lim="800000"/>
            <a:headEnd len="sm" w="sm" type="none"/>
            <a:tailEnd len="med" w="med" type="triangle"/>
          </a:ln>
        </p:spPr>
      </p:cxnSp>
      <p:cxnSp>
        <p:nvCxnSpPr>
          <p:cNvPr id="1844" name="Google Shape;1844;p101"/>
          <p:cNvCxnSpPr/>
          <p:nvPr/>
        </p:nvCxnSpPr>
        <p:spPr>
          <a:xfrm flipH="1">
            <a:off x="8160328" y="2470619"/>
            <a:ext cx="2258291" cy="3251309"/>
          </a:xfrm>
          <a:prstGeom prst="straightConnector1">
            <a:avLst/>
          </a:prstGeom>
          <a:noFill/>
          <a:ln cap="flat" cmpd="sng" w="9525">
            <a:solidFill>
              <a:schemeClr val="dk1"/>
            </a:solidFill>
            <a:prstDash val="dash"/>
            <a:round/>
            <a:headEnd len="sm" w="sm" type="none"/>
            <a:tailEnd len="sm" w="sm" type="none"/>
          </a:ln>
        </p:spPr>
      </p:cxnSp>
      <p:sp>
        <p:nvSpPr>
          <p:cNvPr id="1845" name="Google Shape;1845;p101"/>
          <p:cNvSpPr txBox="1"/>
          <p:nvPr/>
        </p:nvSpPr>
        <p:spPr>
          <a:xfrm>
            <a:off x="8402782" y="2214126"/>
            <a:ext cx="1491306" cy="369332"/>
          </a:xfrm>
          <a:prstGeom prst="rect">
            <a:avLst/>
          </a:prstGeom>
          <a:blipFill rotWithShape="1">
            <a:blip r:embed="rId4">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6" name="Google Shape;1846;p101"/>
          <p:cNvSpPr txBox="1"/>
          <p:nvPr/>
        </p:nvSpPr>
        <p:spPr>
          <a:xfrm>
            <a:off x="10273133" y="2885681"/>
            <a:ext cx="1664430" cy="369332"/>
          </a:xfrm>
          <a:prstGeom prst="rect">
            <a:avLst/>
          </a:prstGeom>
          <a:blipFill rotWithShape="1">
            <a:blip r:embed="rId5">
              <a:alphaModFix/>
            </a:blip>
            <a:stretch>
              <a:fillRect b="-1333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7" name="Google Shape;1847;p101"/>
          <p:cNvSpPr txBox="1"/>
          <p:nvPr/>
        </p:nvSpPr>
        <p:spPr>
          <a:xfrm>
            <a:off x="10144990" y="1928243"/>
            <a:ext cx="1491306" cy="369332"/>
          </a:xfrm>
          <a:prstGeom prst="rect">
            <a:avLst/>
          </a:prstGeom>
          <a:blipFill rotWithShape="1">
            <a:blip r:embed="rId6">
              <a:alphaModFix/>
            </a:blip>
            <a:stretch>
              <a:fillRect b="-1311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48" name="Google Shape;1848;p101"/>
          <p:cNvSpPr/>
          <p:nvPr/>
        </p:nvSpPr>
        <p:spPr>
          <a:xfrm>
            <a:off x="9075453" y="2820809"/>
            <a:ext cx="243181" cy="249313"/>
          </a:xfrm>
          <a:prstGeom prst="ellipse">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49" name="Google Shape;1849;p101"/>
          <p:cNvCxnSpPr/>
          <p:nvPr/>
        </p:nvCxnSpPr>
        <p:spPr>
          <a:xfrm>
            <a:off x="9232472" y="2960642"/>
            <a:ext cx="567667" cy="365315"/>
          </a:xfrm>
          <a:prstGeom prst="straightConnector1">
            <a:avLst/>
          </a:prstGeom>
          <a:noFill/>
          <a:ln cap="flat" cmpd="sng" w="9525">
            <a:solidFill>
              <a:srgbClr val="00B050"/>
            </a:solidFill>
            <a:prstDash val="solid"/>
            <a:miter lim="800000"/>
            <a:headEnd len="sm" w="sm" type="none"/>
            <a:tailEnd len="sm" w="sm" type="none"/>
          </a:ln>
        </p:spPr>
      </p:cxnSp>
      <p:sp>
        <p:nvSpPr>
          <p:cNvPr id="1850" name="Google Shape;1850;p101"/>
          <p:cNvSpPr txBox="1"/>
          <p:nvPr/>
        </p:nvSpPr>
        <p:spPr>
          <a:xfrm>
            <a:off x="9304127" y="2773967"/>
            <a:ext cx="351635" cy="3693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51" name="Google Shape;1851;p101"/>
          <p:cNvSpPr/>
          <p:nvPr/>
        </p:nvSpPr>
        <p:spPr>
          <a:xfrm>
            <a:off x="9671992" y="2842579"/>
            <a:ext cx="243181" cy="249313"/>
          </a:xfrm>
          <a:prstGeom prst="ellipse">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52" name="Google Shape;1852;p101"/>
          <p:cNvCxnSpPr/>
          <p:nvPr/>
        </p:nvCxnSpPr>
        <p:spPr>
          <a:xfrm>
            <a:off x="9894324" y="3047727"/>
            <a:ext cx="97101" cy="64107"/>
          </a:xfrm>
          <a:prstGeom prst="straightConnector1">
            <a:avLst/>
          </a:prstGeom>
          <a:noFill/>
          <a:ln cap="flat" cmpd="sng" w="9525">
            <a:solidFill>
              <a:srgbClr val="7030A0"/>
            </a:solidFill>
            <a:prstDash val="solid"/>
            <a:miter lim="800000"/>
            <a:headEnd len="sm" w="sm" type="none"/>
            <a:tailEnd len="sm" w="sm" type="none"/>
          </a:ln>
        </p:spPr>
      </p:cxnSp>
      <p:sp>
        <p:nvSpPr>
          <p:cNvPr id="1853" name="Google Shape;1853;p101"/>
          <p:cNvSpPr/>
          <p:nvPr/>
        </p:nvSpPr>
        <p:spPr>
          <a:xfrm>
            <a:off x="8466713" y="4686804"/>
            <a:ext cx="120073" cy="129309"/>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Google Shape;1854;p101"/>
          <p:cNvSpPr/>
          <p:nvPr/>
        </p:nvSpPr>
        <p:spPr>
          <a:xfrm>
            <a:off x="8396913" y="4612662"/>
            <a:ext cx="243181" cy="249313"/>
          </a:xfrm>
          <a:prstGeom prst="ellipse">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55" name="Google Shape;1855;p101"/>
          <p:cNvCxnSpPr/>
          <p:nvPr/>
        </p:nvCxnSpPr>
        <p:spPr>
          <a:xfrm>
            <a:off x="8466713" y="4713722"/>
            <a:ext cx="278620" cy="186170"/>
          </a:xfrm>
          <a:prstGeom prst="straightConnector1">
            <a:avLst/>
          </a:prstGeom>
          <a:noFill/>
          <a:ln cap="flat" cmpd="sng" w="9525">
            <a:solidFill>
              <a:srgbClr val="7030A0"/>
            </a:solidFill>
            <a:prstDash val="solid"/>
            <a:miter lim="800000"/>
            <a:headEnd len="sm" w="sm" type="none"/>
            <a:tailEnd len="sm" w="sm" type="none"/>
          </a:ln>
        </p:spPr>
      </p:cxnSp>
      <p:sp>
        <p:nvSpPr>
          <p:cNvPr id="1856" name="Google Shape;1856;p101"/>
          <p:cNvSpPr/>
          <p:nvPr/>
        </p:nvSpPr>
        <p:spPr>
          <a:xfrm>
            <a:off x="9759186" y="3596665"/>
            <a:ext cx="243181" cy="249313"/>
          </a:xfrm>
          <a:prstGeom prst="ellipse">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57" name="Google Shape;1857;p101"/>
          <p:cNvCxnSpPr/>
          <p:nvPr/>
        </p:nvCxnSpPr>
        <p:spPr>
          <a:xfrm>
            <a:off x="9643995" y="3576216"/>
            <a:ext cx="260769" cy="170023"/>
          </a:xfrm>
          <a:prstGeom prst="straightConnector1">
            <a:avLst/>
          </a:prstGeom>
          <a:noFill/>
          <a:ln cap="flat" cmpd="sng" w="9525">
            <a:solidFill>
              <a:srgbClr val="7030A0"/>
            </a:solidFill>
            <a:prstDash val="solid"/>
            <a:miter lim="800000"/>
            <a:headEnd len="sm" w="sm" type="none"/>
            <a:tailEnd len="sm" w="sm" type="none"/>
          </a:ln>
        </p:spPr>
      </p:cxnSp>
      <p:cxnSp>
        <p:nvCxnSpPr>
          <p:cNvPr id="1858" name="Google Shape;1858;p101"/>
          <p:cNvCxnSpPr/>
          <p:nvPr/>
        </p:nvCxnSpPr>
        <p:spPr>
          <a:xfrm flipH="1">
            <a:off x="7919028" y="2343619"/>
            <a:ext cx="2258291" cy="3251309"/>
          </a:xfrm>
          <a:prstGeom prst="straightConnector1">
            <a:avLst/>
          </a:prstGeom>
          <a:noFill/>
          <a:ln cap="flat" cmpd="sng" w="9525">
            <a:solidFill>
              <a:srgbClr val="7030A0"/>
            </a:solidFill>
            <a:prstDash val="solid"/>
            <a:round/>
            <a:headEnd len="sm" w="sm" type="none"/>
            <a:tailEnd len="sm" w="sm" type="none"/>
          </a:ln>
        </p:spPr>
      </p:cxnSp>
      <p:cxnSp>
        <p:nvCxnSpPr>
          <p:cNvPr id="1859" name="Google Shape;1859;p101"/>
          <p:cNvCxnSpPr/>
          <p:nvPr/>
        </p:nvCxnSpPr>
        <p:spPr>
          <a:xfrm flipH="1">
            <a:off x="8388928" y="2623019"/>
            <a:ext cx="2258291" cy="3251309"/>
          </a:xfrm>
          <a:prstGeom prst="straightConnector1">
            <a:avLst/>
          </a:prstGeom>
          <a:noFill/>
          <a:ln cap="flat" cmpd="sng" w="9525">
            <a:solidFill>
              <a:srgbClr val="7030A0"/>
            </a:solidFill>
            <a:prstDash val="solid"/>
            <a:round/>
            <a:headEnd len="sm" w="sm" type="none"/>
            <a:tailEnd len="sm" w="sm" type="none"/>
          </a:ln>
        </p:spPr>
      </p:cxnSp>
      <p:cxnSp>
        <p:nvCxnSpPr>
          <p:cNvPr id="1860" name="Google Shape;1860;p101"/>
          <p:cNvCxnSpPr/>
          <p:nvPr/>
        </p:nvCxnSpPr>
        <p:spPr>
          <a:xfrm>
            <a:off x="8042567" y="5486345"/>
            <a:ext cx="419099" cy="277176"/>
          </a:xfrm>
          <a:prstGeom prst="straightConnector1">
            <a:avLst/>
          </a:prstGeom>
          <a:noFill/>
          <a:ln cap="flat" cmpd="sng" w="9525">
            <a:solidFill>
              <a:schemeClr val="accent1"/>
            </a:solidFill>
            <a:prstDash val="solid"/>
            <a:miter lim="800000"/>
            <a:headEnd len="med" w="med" type="triangle"/>
            <a:tailEnd len="med" w="med" type="triangle"/>
          </a:ln>
        </p:spPr>
      </p:cxnSp>
      <p:sp>
        <p:nvSpPr>
          <p:cNvPr id="1861" name="Google Shape;1861;p101"/>
          <p:cNvSpPr txBox="1"/>
          <p:nvPr/>
        </p:nvSpPr>
        <p:spPr>
          <a:xfrm>
            <a:off x="8231135" y="5332937"/>
            <a:ext cx="370230" cy="369332"/>
          </a:xfrm>
          <a:prstGeom prst="rect">
            <a:avLst/>
          </a:prstGeom>
          <a:blipFill rotWithShape="1">
            <a:blip r:embed="rId8">
              <a:alphaModFix/>
            </a:blip>
            <a:stretch>
              <a:fillRect b="-666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62" name="Google Shape;1862;p101"/>
          <p:cNvSpPr/>
          <p:nvPr/>
        </p:nvSpPr>
        <p:spPr>
          <a:xfrm>
            <a:off x="9747640" y="3957760"/>
            <a:ext cx="243181" cy="249313"/>
          </a:xfrm>
          <a:prstGeom prst="ellipse">
            <a:avLst/>
          </a:prstGeom>
          <a:noFill/>
          <a:ln cap="flat" cmpd="sng" w="25400">
            <a:solidFill>
              <a:srgbClr val="833C0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63" name="Google Shape;1863;p101"/>
          <p:cNvCxnSpPr/>
          <p:nvPr/>
        </p:nvCxnSpPr>
        <p:spPr>
          <a:xfrm>
            <a:off x="9496606" y="3824467"/>
            <a:ext cx="338259" cy="240802"/>
          </a:xfrm>
          <a:prstGeom prst="straightConnector1">
            <a:avLst/>
          </a:prstGeom>
          <a:noFill/>
          <a:ln cap="flat" cmpd="sng" w="25400">
            <a:solidFill>
              <a:srgbClr val="833C0B"/>
            </a:solidFill>
            <a:prstDash val="solid"/>
            <a:miter lim="800000"/>
            <a:headEnd len="sm" w="sm" type="none"/>
            <a:tailEnd len="sm" w="sm" type="none"/>
          </a:ln>
        </p:spPr>
      </p:cxnSp>
      <p:cxnSp>
        <p:nvCxnSpPr>
          <p:cNvPr id="1864" name="Google Shape;1864;p101"/>
          <p:cNvCxnSpPr/>
          <p:nvPr/>
        </p:nvCxnSpPr>
        <p:spPr>
          <a:xfrm flipH="1">
            <a:off x="8162635" y="2473112"/>
            <a:ext cx="2258291" cy="3251309"/>
          </a:xfrm>
          <a:prstGeom prst="straightConnector1">
            <a:avLst/>
          </a:prstGeom>
          <a:noFill/>
          <a:ln cap="flat" cmpd="sng" w="9525">
            <a:solidFill>
              <a:schemeClr val="dk1"/>
            </a:solidFill>
            <a:prstDash val="dash"/>
            <a:round/>
            <a:headEnd len="sm" w="sm" type="none"/>
            <a:tailEnd len="sm" w="sm" type="none"/>
          </a:ln>
        </p:spPr>
      </p:cxnSp>
      <p:sp>
        <p:nvSpPr>
          <p:cNvPr id="1865" name="Google Shape;1865;p101"/>
          <p:cNvSpPr/>
          <p:nvPr/>
        </p:nvSpPr>
        <p:spPr>
          <a:xfrm>
            <a:off x="8440408" y="4066865"/>
            <a:ext cx="243181" cy="249313"/>
          </a:xfrm>
          <a:prstGeom prst="ellipse">
            <a:avLst/>
          </a:prstGeom>
          <a:noFill/>
          <a:ln cap="flat" cmpd="sng" w="25400">
            <a:solidFill>
              <a:srgbClr val="833C0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66" name="Google Shape;1866;p101"/>
          <p:cNvCxnSpPr/>
          <p:nvPr/>
        </p:nvCxnSpPr>
        <p:spPr>
          <a:xfrm>
            <a:off x="8652483" y="4270714"/>
            <a:ext cx="338259" cy="240802"/>
          </a:xfrm>
          <a:prstGeom prst="straightConnector1">
            <a:avLst/>
          </a:prstGeom>
          <a:noFill/>
          <a:ln cap="flat" cmpd="sng" w="25400">
            <a:solidFill>
              <a:srgbClr val="833C0B"/>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Initial Data Structuring</a:t>
            </a:r>
            <a:endParaRPr/>
          </a:p>
        </p:txBody>
      </p:sp>
      <p:pic>
        <p:nvPicPr>
          <p:cNvPr id="192" name="Google Shape;192;p21"/>
          <p:cNvPicPr preferRelativeResize="0"/>
          <p:nvPr/>
        </p:nvPicPr>
        <p:blipFill rotWithShape="1">
          <a:blip r:embed="rId3">
            <a:alphaModFix/>
          </a:blip>
          <a:srcRect b="2188" l="0" r="0" t="0"/>
          <a:stretch/>
        </p:blipFill>
        <p:spPr>
          <a:xfrm>
            <a:off x="1537856" y="2527881"/>
            <a:ext cx="3667125" cy="2468880"/>
          </a:xfrm>
          <a:prstGeom prst="rect">
            <a:avLst/>
          </a:prstGeom>
          <a:noFill/>
          <a:ln>
            <a:noFill/>
          </a:ln>
        </p:spPr>
      </p:pic>
      <p:pic>
        <p:nvPicPr>
          <p:cNvPr id="193" name="Google Shape;193;p21"/>
          <p:cNvPicPr preferRelativeResize="0"/>
          <p:nvPr/>
        </p:nvPicPr>
        <p:blipFill rotWithShape="1">
          <a:blip r:embed="rId4">
            <a:alphaModFix/>
          </a:blip>
          <a:srcRect b="-8198" l="0" r="7407" t="1964"/>
          <a:stretch/>
        </p:blipFill>
        <p:spPr>
          <a:xfrm>
            <a:off x="5562600" y="2558188"/>
            <a:ext cx="2286000" cy="2468880"/>
          </a:xfrm>
          <a:prstGeom prst="rect">
            <a:avLst/>
          </a:prstGeom>
          <a:noFill/>
          <a:ln>
            <a:noFill/>
          </a:ln>
        </p:spPr>
      </p:pic>
      <p:sp>
        <p:nvSpPr>
          <p:cNvPr id="194" name="Google Shape;194;p21"/>
          <p:cNvSpPr/>
          <p:nvPr/>
        </p:nvSpPr>
        <p:spPr>
          <a:xfrm>
            <a:off x="5562601" y="25581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21"/>
          <p:cNvSpPr/>
          <p:nvPr/>
        </p:nvSpPr>
        <p:spPr>
          <a:xfrm>
            <a:off x="6019801" y="25581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21"/>
          <p:cNvSpPr/>
          <p:nvPr/>
        </p:nvSpPr>
        <p:spPr>
          <a:xfrm>
            <a:off x="6477001" y="25581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21"/>
          <p:cNvSpPr/>
          <p:nvPr/>
        </p:nvSpPr>
        <p:spPr>
          <a:xfrm>
            <a:off x="6934201" y="25581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21"/>
          <p:cNvSpPr/>
          <p:nvPr/>
        </p:nvSpPr>
        <p:spPr>
          <a:xfrm>
            <a:off x="7391401" y="25581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21"/>
          <p:cNvSpPr/>
          <p:nvPr/>
        </p:nvSpPr>
        <p:spPr>
          <a:xfrm>
            <a:off x="5562601" y="30153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21"/>
          <p:cNvSpPr/>
          <p:nvPr/>
        </p:nvSpPr>
        <p:spPr>
          <a:xfrm>
            <a:off x="6019801" y="30153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21"/>
          <p:cNvSpPr/>
          <p:nvPr/>
        </p:nvSpPr>
        <p:spPr>
          <a:xfrm>
            <a:off x="6477001" y="30153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21"/>
          <p:cNvSpPr/>
          <p:nvPr/>
        </p:nvSpPr>
        <p:spPr>
          <a:xfrm>
            <a:off x="6934201" y="30153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21"/>
          <p:cNvSpPr/>
          <p:nvPr/>
        </p:nvSpPr>
        <p:spPr>
          <a:xfrm>
            <a:off x="7391401" y="30153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21"/>
          <p:cNvSpPr/>
          <p:nvPr/>
        </p:nvSpPr>
        <p:spPr>
          <a:xfrm>
            <a:off x="5562601" y="34725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21"/>
          <p:cNvSpPr/>
          <p:nvPr/>
        </p:nvSpPr>
        <p:spPr>
          <a:xfrm>
            <a:off x="6019801" y="34725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21"/>
          <p:cNvSpPr/>
          <p:nvPr/>
        </p:nvSpPr>
        <p:spPr>
          <a:xfrm>
            <a:off x="6477001" y="34725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21"/>
          <p:cNvSpPr/>
          <p:nvPr/>
        </p:nvSpPr>
        <p:spPr>
          <a:xfrm>
            <a:off x="6934201" y="34725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21"/>
          <p:cNvSpPr/>
          <p:nvPr/>
        </p:nvSpPr>
        <p:spPr>
          <a:xfrm>
            <a:off x="7391401" y="34725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21"/>
          <p:cNvSpPr/>
          <p:nvPr/>
        </p:nvSpPr>
        <p:spPr>
          <a:xfrm>
            <a:off x="5562601" y="39297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21"/>
          <p:cNvSpPr/>
          <p:nvPr/>
        </p:nvSpPr>
        <p:spPr>
          <a:xfrm>
            <a:off x="6019801" y="39297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21"/>
          <p:cNvSpPr/>
          <p:nvPr/>
        </p:nvSpPr>
        <p:spPr>
          <a:xfrm>
            <a:off x="6477001" y="39297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21"/>
          <p:cNvSpPr/>
          <p:nvPr/>
        </p:nvSpPr>
        <p:spPr>
          <a:xfrm>
            <a:off x="6934201" y="39297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21"/>
          <p:cNvSpPr/>
          <p:nvPr/>
        </p:nvSpPr>
        <p:spPr>
          <a:xfrm>
            <a:off x="7391401" y="39297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21"/>
          <p:cNvSpPr/>
          <p:nvPr/>
        </p:nvSpPr>
        <p:spPr>
          <a:xfrm>
            <a:off x="5562601" y="43869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21"/>
          <p:cNvSpPr/>
          <p:nvPr/>
        </p:nvSpPr>
        <p:spPr>
          <a:xfrm>
            <a:off x="6019801" y="43869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21"/>
          <p:cNvSpPr/>
          <p:nvPr/>
        </p:nvSpPr>
        <p:spPr>
          <a:xfrm>
            <a:off x="6477001" y="43869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21"/>
          <p:cNvSpPr/>
          <p:nvPr/>
        </p:nvSpPr>
        <p:spPr>
          <a:xfrm>
            <a:off x="6934201" y="43869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21"/>
          <p:cNvSpPr/>
          <p:nvPr/>
        </p:nvSpPr>
        <p:spPr>
          <a:xfrm>
            <a:off x="7391401" y="4386988"/>
            <a:ext cx="457200" cy="4572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21"/>
          <p:cNvSpPr/>
          <p:nvPr/>
        </p:nvSpPr>
        <p:spPr>
          <a:xfrm>
            <a:off x="8525922" y="257377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21"/>
          <p:cNvSpPr/>
          <p:nvPr/>
        </p:nvSpPr>
        <p:spPr>
          <a:xfrm>
            <a:off x="8525922" y="26802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21"/>
          <p:cNvSpPr/>
          <p:nvPr/>
        </p:nvSpPr>
        <p:spPr>
          <a:xfrm>
            <a:off x="8525922" y="27945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21"/>
          <p:cNvSpPr/>
          <p:nvPr/>
        </p:nvSpPr>
        <p:spPr>
          <a:xfrm>
            <a:off x="8525922" y="29088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21"/>
          <p:cNvSpPr/>
          <p:nvPr/>
        </p:nvSpPr>
        <p:spPr>
          <a:xfrm>
            <a:off x="8525922" y="30231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21"/>
          <p:cNvSpPr/>
          <p:nvPr/>
        </p:nvSpPr>
        <p:spPr>
          <a:xfrm>
            <a:off x="8525922" y="31374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21"/>
          <p:cNvSpPr/>
          <p:nvPr/>
        </p:nvSpPr>
        <p:spPr>
          <a:xfrm>
            <a:off x="8525922" y="32439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21"/>
          <p:cNvSpPr/>
          <p:nvPr/>
        </p:nvSpPr>
        <p:spPr>
          <a:xfrm>
            <a:off x="8525922" y="33582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21"/>
          <p:cNvSpPr/>
          <p:nvPr/>
        </p:nvSpPr>
        <p:spPr>
          <a:xfrm>
            <a:off x="8525922" y="34725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21"/>
          <p:cNvSpPr/>
          <p:nvPr/>
        </p:nvSpPr>
        <p:spPr>
          <a:xfrm>
            <a:off x="8525922" y="35868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21"/>
          <p:cNvSpPr/>
          <p:nvPr/>
        </p:nvSpPr>
        <p:spPr>
          <a:xfrm>
            <a:off x="8525922" y="371677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21"/>
          <p:cNvSpPr/>
          <p:nvPr/>
        </p:nvSpPr>
        <p:spPr>
          <a:xfrm>
            <a:off x="8525922" y="38232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21"/>
          <p:cNvSpPr/>
          <p:nvPr/>
        </p:nvSpPr>
        <p:spPr>
          <a:xfrm>
            <a:off x="8525922" y="39375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21"/>
          <p:cNvSpPr/>
          <p:nvPr/>
        </p:nvSpPr>
        <p:spPr>
          <a:xfrm>
            <a:off x="8525922" y="40518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21"/>
          <p:cNvSpPr/>
          <p:nvPr/>
        </p:nvSpPr>
        <p:spPr>
          <a:xfrm>
            <a:off x="8525922" y="41661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21"/>
          <p:cNvSpPr/>
          <p:nvPr/>
        </p:nvSpPr>
        <p:spPr>
          <a:xfrm>
            <a:off x="8525922" y="42804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21"/>
          <p:cNvSpPr/>
          <p:nvPr/>
        </p:nvSpPr>
        <p:spPr>
          <a:xfrm>
            <a:off x="8525922" y="43869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21"/>
          <p:cNvSpPr/>
          <p:nvPr/>
        </p:nvSpPr>
        <p:spPr>
          <a:xfrm>
            <a:off x="8525922" y="45012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21"/>
          <p:cNvSpPr/>
          <p:nvPr/>
        </p:nvSpPr>
        <p:spPr>
          <a:xfrm>
            <a:off x="8525922" y="46155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21"/>
          <p:cNvSpPr/>
          <p:nvPr/>
        </p:nvSpPr>
        <p:spPr>
          <a:xfrm>
            <a:off x="8525922" y="47298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21"/>
          <p:cNvSpPr/>
          <p:nvPr/>
        </p:nvSpPr>
        <p:spPr>
          <a:xfrm>
            <a:off x="8868822" y="257377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21"/>
          <p:cNvSpPr/>
          <p:nvPr/>
        </p:nvSpPr>
        <p:spPr>
          <a:xfrm>
            <a:off x="8868822" y="26802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1"/>
          <p:cNvSpPr/>
          <p:nvPr/>
        </p:nvSpPr>
        <p:spPr>
          <a:xfrm>
            <a:off x="8868822" y="27945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21"/>
          <p:cNvSpPr/>
          <p:nvPr/>
        </p:nvSpPr>
        <p:spPr>
          <a:xfrm>
            <a:off x="8868822" y="29088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21"/>
          <p:cNvSpPr/>
          <p:nvPr/>
        </p:nvSpPr>
        <p:spPr>
          <a:xfrm>
            <a:off x="8868822" y="30231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21"/>
          <p:cNvSpPr/>
          <p:nvPr/>
        </p:nvSpPr>
        <p:spPr>
          <a:xfrm>
            <a:off x="8868822" y="31374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21"/>
          <p:cNvSpPr/>
          <p:nvPr/>
        </p:nvSpPr>
        <p:spPr>
          <a:xfrm>
            <a:off x="8868822" y="32439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21"/>
          <p:cNvSpPr/>
          <p:nvPr/>
        </p:nvSpPr>
        <p:spPr>
          <a:xfrm>
            <a:off x="8868822" y="33582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21"/>
          <p:cNvSpPr/>
          <p:nvPr/>
        </p:nvSpPr>
        <p:spPr>
          <a:xfrm>
            <a:off x="8868822" y="34725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21"/>
          <p:cNvSpPr/>
          <p:nvPr/>
        </p:nvSpPr>
        <p:spPr>
          <a:xfrm>
            <a:off x="8868822" y="35868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21"/>
          <p:cNvSpPr/>
          <p:nvPr/>
        </p:nvSpPr>
        <p:spPr>
          <a:xfrm>
            <a:off x="8868822" y="371677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21"/>
          <p:cNvSpPr/>
          <p:nvPr/>
        </p:nvSpPr>
        <p:spPr>
          <a:xfrm>
            <a:off x="8868822" y="38232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21"/>
          <p:cNvSpPr/>
          <p:nvPr/>
        </p:nvSpPr>
        <p:spPr>
          <a:xfrm>
            <a:off x="8868822" y="39375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21"/>
          <p:cNvSpPr/>
          <p:nvPr/>
        </p:nvSpPr>
        <p:spPr>
          <a:xfrm>
            <a:off x="8868822" y="40518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21"/>
          <p:cNvSpPr/>
          <p:nvPr/>
        </p:nvSpPr>
        <p:spPr>
          <a:xfrm>
            <a:off x="8868822" y="41661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21"/>
          <p:cNvSpPr/>
          <p:nvPr/>
        </p:nvSpPr>
        <p:spPr>
          <a:xfrm>
            <a:off x="8868822" y="42804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21"/>
          <p:cNvSpPr/>
          <p:nvPr/>
        </p:nvSpPr>
        <p:spPr>
          <a:xfrm>
            <a:off x="8868822" y="43869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21"/>
          <p:cNvSpPr/>
          <p:nvPr/>
        </p:nvSpPr>
        <p:spPr>
          <a:xfrm>
            <a:off x="8868822" y="45012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21"/>
          <p:cNvSpPr/>
          <p:nvPr/>
        </p:nvSpPr>
        <p:spPr>
          <a:xfrm>
            <a:off x="8868822" y="46155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21"/>
          <p:cNvSpPr/>
          <p:nvPr/>
        </p:nvSpPr>
        <p:spPr>
          <a:xfrm>
            <a:off x="8868822" y="47298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21"/>
          <p:cNvSpPr/>
          <p:nvPr/>
        </p:nvSpPr>
        <p:spPr>
          <a:xfrm>
            <a:off x="9478422" y="257377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21"/>
          <p:cNvSpPr/>
          <p:nvPr/>
        </p:nvSpPr>
        <p:spPr>
          <a:xfrm>
            <a:off x="9478422" y="26802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21"/>
          <p:cNvSpPr/>
          <p:nvPr/>
        </p:nvSpPr>
        <p:spPr>
          <a:xfrm>
            <a:off x="9478422" y="27945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21"/>
          <p:cNvSpPr/>
          <p:nvPr/>
        </p:nvSpPr>
        <p:spPr>
          <a:xfrm>
            <a:off x="9478422" y="29088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21"/>
          <p:cNvSpPr/>
          <p:nvPr/>
        </p:nvSpPr>
        <p:spPr>
          <a:xfrm>
            <a:off x="9478422" y="30231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21"/>
          <p:cNvSpPr/>
          <p:nvPr/>
        </p:nvSpPr>
        <p:spPr>
          <a:xfrm>
            <a:off x="9478422" y="31374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21"/>
          <p:cNvSpPr/>
          <p:nvPr/>
        </p:nvSpPr>
        <p:spPr>
          <a:xfrm>
            <a:off x="9478422" y="32439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21"/>
          <p:cNvSpPr/>
          <p:nvPr/>
        </p:nvSpPr>
        <p:spPr>
          <a:xfrm>
            <a:off x="9478422" y="33582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1"/>
          <p:cNvSpPr/>
          <p:nvPr/>
        </p:nvSpPr>
        <p:spPr>
          <a:xfrm>
            <a:off x="9478422" y="34725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21"/>
          <p:cNvSpPr/>
          <p:nvPr/>
        </p:nvSpPr>
        <p:spPr>
          <a:xfrm>
            <a:off x="9478422" y="35868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21"/>
          <p:cNvSpPr/>
          <p:nvPr/>
        </p:nvSpPr>
        <p:spPr>
          <a:xfrm>
            <a:off x="9478422" y="3716774"/>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21"/>
          <p:cNvSpPr/>
          <p:nvPr/>
        </p:nvSpPr>
        <p:spPr>
          <a:xfrm>
            <a:off x="9478422" y="38232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21"/>
          <p:cNvSpPr/>
          <p:nvPr/>
        </p:nvSpPr>
        <p:spPr>
          <a:xfrm>
            <a:off x="9478422" y="39375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21"/>
          <p:cNvSpPr/>
          <p:nvPr/>
        </p:nvSpPr>
        <p:spPr>
          <a:xfrm>
            <a:off x="9478422" y="40518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1"/>
          <p:cNvSpPr/>
          <p:nvPr/>
        </p:nvSpPr>
        <p:spPr>
          <a:xfrm>
            <a:off x="9478422" y="41661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1"/>
          <p:cNvSpPr/>
          <p:nvPr/>
        </p:nvSpPr>
        <p:spPr>
          <a:xfrm>
            <a:off x="9478422" y="4280481"/>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21"/>
          <p:cNvSpPr/>
          <p:nvPr/>
        </p:nvSpPr>
        <p:spPr>
          <a:xfrm>
            <a:off x="9478422" y="43869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1"/>
          <p:cNvSpPr/>
          <p:nvPr/>
        </p:nvSpPr>
        <p:spPr>
          <a:xfrm>
            <a:off x="9478422" y="45012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1"/>
          <p:cNvSpPr/>
          <p:nvPr/>
        </p:nvSpPr>
        <p:spPr>
          <a:xfrm>
            <a:off x="9478422" y="46155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1"/>
          <p:cNvSpPr/>
          <p:nvPr/>
        </p:nvSpPr>
        <p:spPr>
          <a:xfrm>
            <a:off x="9478422" y="4729888"/>
            <a:ext cx="114300" cy="1143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1"/>
          <p:cNvSpPr txBox="1"/>
          <p:nvPr/>
        </p:nvSpPr>
        <p:spPr>
          <a:xfrm>
            <a:off x="9059322" y="3586888"/>
            <a:ext cx="3433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280" name="Google Shape;280;p21"/>
          <p:cNvSpPr txBox="1"/>
          <p:nvPr/>
        </p:nvSpPr>
        <p:spPr>
          <a:xfrm rot="2992775">
            <a:off x="7992523" y="2024788"/>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550nm</a:t>
            </a:r>
            <a:endParaRPr/>
          </a:p>
        </p:txBody>
      </p:sp>
      <p:sp>
        <p:nvSpPr>
          <p:cNvPr id="281" name="Google Shape;281;p21"/>
          <p:cNvSpPr txBox="1"/>
          <p:nvPr/>
        </p:nvSpPr>
        <p:spPr>
          <a:xfrm rot="2992775">
            <a:off x="8378304" y="2008828"/>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580nm</a:t>
            </a:r>
            <a:endParaRPr/>
          </a:p>
        </p:txBody>
      </p:sp>
      <p:sp>
        <p:nvSpPr>
          <p:cNvPr id="282" name="Google Shape;282;p21"/>
          <p:cNvSpPr txBox="1"/>
          <p:nvPr/>
        </p:nvSpPr>
        <p:spPr>
          <a:xfrm rot="2992775">
            <a:off x="8987904" y="2008828"/>
            <a:ext cx="8418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640nm</a:t>
            </a:r>
            <a:endParaRPr/>
          </a:p>
        </p:txBody>
      </p:sp>
      <p:sp>
        <p:nvSpPr>
          <p:cNvPr id="283" name="Google Shape;283;p21"/>
          <p:cNvSpPr/>
          <p:nvPr/>
        </p:nvSpPr>
        <p:spPr>
          <a:xfrm>
            <a:off x="5181600" y="3301138"/>
            <a:ext cx="281420" cy="92219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21"/>
          <p:cNvSpPr/>
          <p:nvPr/>
        </p:nvSpPr>
        <p:spPr>
          <a:xfrm>
            <a:off x="8001000" y="3276601"/>
            <a:ext cx="281420" cy="92219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1"/>
          <p:cNvSpPr txBox="1"/>
          <p:nvPr/>
        </p:nvSpPr>
        <p:spPr>
          <a:xfrm>
            <a:off x="2362201" y="5255668"/>
            <a:ext cx="107260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286" name="Google Shape;286;p21"/>
          <p:cNvSpPr txBox="1"/>
          <p:nvPr/>
        </p:nvSpPr>
        <p:spPr>
          <a:xfrm>
            <a:off x="5715000" y="5255669"/>
            <a:ext cx="255781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Expand each wave length</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columnwise</a:t>
            </a:r>
            <a:endParaRPr sz="1800">
              <a:solidFill>
                <a:schemeClr val="dk1"/>
              </a:solidFill>
              <a:latin typeface="Calibri"/>
              <a:ea typeface="Calibri"/>
              <a:cs typeface="Calibri"/>
              <a:sym typeface="Calibri"/>
            </a:endParaRPr>
          </a:p>
        </p:txBody>
      </p:sp>
      <p:sp>
        <p:nvSpPr>
          <p:cNvPr id="287" name="Google Shape;287;p21"/>
          <p:cNvSpPr txBox="1"/>
          <p:nvPr/>
        </p:nvSpPr>
        <p:spPr>
          <a:xfrm>
            <a:off x="8879148" y="5334001"/>
            <a:ext cx="178055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Combine to form</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Data matrix</a:t>
            </a:r>
            <a:endParaRPr/>
          </a:p>
        </p:txBody>
      </p:sp>
      <p:sp>
        <p:nvSpPr>
          <p:cNvPr id="288" name="Google Shape;288;p21"/>
          <p:cNvSpPr txBox="1"/>
          <p:nvPr/>
        </p:nvSpPr>
        <p:spPr>
          <a:xfrm>
            <a:off x="9677400" y="3472589"/>
            <a:ext cx="1055096" cy="64633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9" name="Google Shape;289;p21"/>
          <p:cNvSpPr txBox="1"/>
          <p:nvPr/>
        </p:nvSpPr>
        <p:spPr>
          <a:xfrm>
            <a:off x="5486400" y="4800600"/>
            <a:ext cx="38183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M</a:t>
            </a:r>
            <a:endParaRPr/>
          </a:p>
        </p:txBody>
      </p:sp>
      <p:sp>
        <p:nvSpPr>
          <p:cNvPr id="290" name="Google Shape;290;p21"/>
          <p:cNvSpPr txBox="1"/>
          <p:nvPr/>
        </p:nvSpPr>
        <p:spPr>
          <a:xfrm>
            <a:off x="5228854" y="4583668"/>
            <a:ext cx="3048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K</a:t>
            </a:r>
            <a:endParaRPr/>
          </a:p>
        </p:txBody>
      </p:sp>
      <p:cxnSp>
        <p:nvCxnSpPr>
          <p:cNvPr id="291" name="Google Shape;291;p21"/>
          <p:cNvCxnSpPr/>
          <p:nvPr/>
        </p:nvCxnSpPr>
        <p:spPr>
          <a:xfrm>
            <a:off x="5867400" y="4985266"/>
            <a:ext cx="304800" cy="0"/>
          </a:xfrm>
          <a:prstGeom prst="straightConnector1">
            <a:avLst/>
          </a:prstGeom>
          <a:noFill/>
          <a:ln cap="flat" cmpd="sng" w="25400">
            <a:solidFill>
              <a:schemeClr val="dk1"/>
            </a:solidFill>
            <a:prstDash val="solid"/>
            <a:miter lim="800000"/>
            <a:headEnd len="sm" w="sm" type="none"/>
            <a:tailEnd len="med" w="med" type="stealth"/>
          </a:ln>
        </p:spPr>
      </p:cxnSp>
      <p:cxnSp>
        <p:nvCxnSpPr>
          <p:cNvPr id="292" name="Google Shape;292;p21"/>
          <p:cNvCxnSpPr/>
          <p:nvPr/>
        </p:nvCxnSpPr>
        <p:spPr>
          <a:xfrm rot="10800000">
            <a:off x="5395727" y="4375732"/>
            <a:ext cx="0" cy="272469"/>
          </a:xfrm>
          <a:prstGeom prst="straightConnector1">
            <a:avLst/>
          </a:prstGeom>
          <a:noFill/>
          <a:ln cap="flat" cmpd="sng" w="25400">
            <a:solidFill>
              <a:schemeClr val="dk1"/>
            </a:solidFill>
            <a:prstDash val="solid"/>
            <a:miter lim="800000"/>
            <a:headEnd len="sm" w="sm" type="none"/>
            <a:tailEnd len="med" w="med" type="stealth"/>
          </a:ln>
        </p:spPr>
      </p:cxnSp>
      <p:sp>
        <p:nvSpPr>
          <p:cNvPr id="293" name="Google Shape;293;p21"/>
          <p:cNvSpPr txBox="1"/>
          <p:nvPr/>
        </p:nvSpPr>
        <p:spPr>
          <a:xfrm>
            <a:off x="8534401" y="4800600"/>
            <a:ext cx="10775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N = K </a:t>
            </a:r>
            <a:r>
              <a:rPr lang="en-US" sz="1800">
                <a:solidFill>
                  <a:schemeClr val="dk1"/>
                </a:solidFill>
                <a:latin typeface="Calibri"/>
                <a:ea typeface="Calibri"/>
                <a:cs typeface="Calibri"/>
                <a:sym typeface="Calibri"/>
              </a:rPr>
              <a:t>x</a:t>
            </a:r>
            <a:r>
              <a:rPr i="1" lang="en-US" sz="1800">
                <a:solidFill>
                  <a:schemeClr val="dk1"/>
                </a:solidFill>
                <a:latin typeface="Calibri"/>
                <a:ea typeface="Calibri"/>
                <a:cs typeface="Calibri"/>
                <a:sym typeface="Calibri"/>
              </a:rPr>
              <a:t> M</a:t>
            </a:r>
            <a:endParaRPr/>
          </a:p>
        </p:txBody>
      </p:sp>
      <p:sp>
        <p:nvSpPr>
          <p:cNvPr id="294" name="Google Shape;294;p21"/>
          <p:cNvSpPr txBox="1"/>
          <p:nvPr/>
        </p:nvSpPr>
        <p:spPr>
          <a:xfrm>
            <a:off x="9982201" y="3962400"/>
            <a:ext cx="77777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N </a:t>
            </a:r>
            <a:r>
              <a:rPr lang="en-US" sz="1800">
                <a:solidFill>
                  <a:schemeClr val="dk1"/>
                </a:solidFill>
                <a:latin typeface="Calibri"/>
                <a:ea typeface="Calibri"/>
                <a:cs typeface="Calibri"/>
                <a:sym typeface="Calibri"/>
              </a:rPr>
              <a:t>x </a:t>
            </a:r>
            <a:r>
              <a:rPr i="1" lang="en-US" sz="1800">
                <a:solidFill>
                  <a:schemeClr val="dk1"/>
                </a:solidFill>
                <a:latin typeface="Calibri"/>
                <a:ea typeface="Calibri"/>
                <a:cs typeface="Calibri"/>
                <a:sym typeface="Calibri"/>
              </a:rPr>
              <a:t>L</a:t>
            </a:r>
            <a:r>
              <a:rPr lang="en-US" sz="1800">
                <a:solidFill>
                  <a:schemeClr val="dk1"/>
                </a:solidFill>
                <a:latin typeface="Calibri"/>
                <a:ea typeface="Calibri"/>
                <a:cs typeface="Calibri"/>
                <a:sym typeface="Calibri"/>
              </a:rPr>
              <a:t>)</a:t>
            </a:r>
            <a:endParaRPr/>
          </a:p>
        </p:txBody>
      </p:sp>
      <p:sp>
        <p:nvSpPr>
          <p:cNvPr id="295" name="Google Shape;295;p21"/>
          <p:cNvSpPr txBox="1"/>
          <p:nvPr/>
        </p:nvSpPr>
        <p:spPr>
          <a:xfrm>
            <a:off x="1828800" y="6096000"/>
            <a:ext cx="4804649" cy="646331"/>
          </a:xfrm>
          <a:prstGeom prst="rect">
            <a:avLst/>
          </a:prstGeom>
          <a:blipFill rotWithShape="1">
            <a:blip r:embed="rId6">
              <a:alphaModFix/>
            </a:blip>
            <a:stretch>
              <a:fillRect b="-14149" l="-760" r="-379" t="-47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96" name="Google Shape;296;p21"/>
          <p:cNvPicPr preferRelativeResize="0"/>
          <p:nvPr/>
        </p:nvPicPr>
        <p:blipFill rotWithShape="1">
          <a:blip r:embed="rId7">
            <a:alphaModFix/>
          </a:blip>
          <a:srcRect b="0" l="0" r="0" t="0"/>
          <a:stretch/>
        </p:blipFill>
        <p:spPr>
          <a:xfrm>
            <a:off x="10490324" y="-33612"/>
            <a:ext cx="1726951" cy="17243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Google Shape;1871;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Kernel SVMs</a:t>
            </a:r>
            <a:endParaRPr/>
          </a:p>
        </p:txBody>
      </p:sp>
      <p:sp>
        <p:nvSpPr>
          <p:cNvPr id="1872" name="Google Shape;1872;p102"/>
          <p:cNvSpPr txBox="1"/>
          <p:nvPr>
            <p:ph idx="1" type="body"/>
          </p:nvPr>
        </p:nvSpPr>
        <p:spPr>
          <a:xfrm>
            <a:off x="838200" y="1825625"/>
            <a:ext cx="10515600" cy="4351338"/>
          </a:xfrm>
          <a:prstGeom prst="rect">
            <a:avLst/>
          </a:prstGeom>
          <a:blipFill rotWithShape="1">
            <a:blip r:embed="rId3">
              <a:alphaModFix/>
            </a:blip>
            <a:stretch>
              <a:fillRect b="0" l="-964" r="0" t="-2631"/>
            </a:stretch>
          </a:blip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latin typeface="Calibri"/>
                <a:ea typeface="Calibri"/>
                <a:cs typeface="Calibri"/>
                <a:sym typeface="Calibri"/>
              </a:rPr>
              <a:t>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6" name="Shape 1876"/>
        <p:cNvGrpSpPr/>
        <p:nvPr/>
      </p:nvGrpSpPr>
      <p:grpSpPr>
        <a:xfrm>
          <a:off x="0" y="0"/>
          <a:ext cx="0" cy="0"/>
          <a:chOff x="0" y="0"/>
          <a:chExt cx="0" cy="0"/>
        </a:xfrm>
      </p:grpSpPr>
      <p:sp>
        <p:nvSpPr>
          <p:cNvPr id="1877" name="Google Shape;1877;p103"/>
          <p:cNvSpPr txBox="1"/>
          <p:nvPr>
            <p:ph type="title"/>
          </p:nvPr>
        </p:nvSpPr>
        <p:spPr>
          <a:xfrm>
            <a:off x="782083"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2-class SVM results</a:t>
            </a:r>
            <a:endParaRPr/>
          </a:p>
        </p:txBody>
      </p:sp>
      <p:pic>
        <p:nvPicPr>
          <p:cNvPr id="1878" name="Google Shape;1878;p103"/>
          <p:cNvPicPr preferRelativeResize="0"/>
          <p:nvPr>
            <p:ph idx="1" type="body"/>
          </p:nvPr>
        </p:nvPicPr>
        <p:blipFill rotWithShape="1">
          <a:blip r:embed="rId3">
            <a:alphaModFix/>
          </a:blip>
          <a:srcRect b="0" l="0" r="0" t="0"/>
          <a:stretch/>
        </p:blipFill>
        <p:spPr>
          <a:xfrm>
            <a:off x="-1" y="884903"/>
            <a:ext cx="12079767" cy="3687097"/>
          </a:xfrm>
          <a:prstGeom prst="rect">
            <a:avLst/>
          </a:prstGeom>
          <a:noFill/>
          <a:ln>
            <a:noFill/>
          </a:ln>
        </p:spPr>
      </p:pic>
      <p:graphicFrame>
        <p:nvGraphicFramePr>
          <p:cNvPr id="1879" name="Google Shape;1879;p103"/>
          <p:cNvGraphicFramePr/>
          <p:nvPr/>
        </p:nvGraphicFramePr>
        <p:xfrm>
          <a:off x="2677248" y="4734232"/>
          <a:ext cx="3000000" cy="3000000"/>
        </p:xfrm>
        <a:graphic>
          <a:graphicData uri="http://schemas.openxmlformats.org/drawingml/2006/table">
            <a:tbl>
              <a:tblPr>
                <a:noFill/>
                <a:tableStyleId>{141239D3-B66E-4ADF-9EE9-54F45A7E2327}</a:tableStyleId>
              </a:tblPr>
              <a:tblGrid>
                <a:gridCol w="1071725"/>
                <a:gridCol w="1071725"/>
                <a:gridCol w="1071725"/>
              </a:tblGrid>
              <a:tr h="441425">
                <a:tc>
                  <a:txBody>
                    <a:bodyPr>
                      <a:noAutofit/>
                    </a:bodyPr>
                    <a:lstStyle/>
                    <a:p>
                      <a:pPr indent="0" lvl="0" marL="0" marR="0" rtl="0" algn="ctr">
                        <a:spcBef>
                          <a:spcPts val="0"/>
                        </a:spcBef>
                        <a:spcAft>
                          <a:spcPts val="0"/>
                        </a:spcAft>
                        <a:buNone/>
                      </a:pPr>
                      <a:r>
                        <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en-US" sz="2400" u="none" strike="noStrike">
                          <a:solidFill>
                            <a:srgbClr val="000000"/>
                          </a:solidFill>
                          <a:latin typeface="Calibri"/>
                          <a:ea typeface="Calibri"/>
                          <a:cs typeface="Calibri"/>
                          <a:sym typeface="Calibri"/>
                        </a:rPr>
                        <a:t>Kidney</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en-US" sz="2400" u="none" strike="noStrike">
                          <a:solidFill>
                            <a:srgbClr val="000000"/>
                          </a:solidFill>
                          <a:latin typeface="Calibri"/>
                          <a:ea typeface="Calibri"/>
                          <a:cs typeface="Calibri"/>
                          <a:sym typeface="Calibri"/>
                        </a:rPr>
                        <a:t>Other</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15925">
                <a:tc>
                  <a:txBody>
                    <a:bodyPr>
                      <a:noAutofit/>
                    </a:bodyPr>
                    <a:lstStyle/>
                    <a:p>
                      <a:pPr indent="0" lvl="0" marL="0" marR="0" rtl="0" algn="ctr">
                        <a:spcBef>
                          <a:spcPts val="0"/>
                        </a:spcBef>
                        <a:spcAft>
                          <a:spcPts val="0"/>
                        </a:spcAft>
                        <a:buNone/>
                      </a:pPr>
                      <a:r>
                        <a:rPr b="0" i="0" lang="en-US" sz="2400" u="none" strike="noStrike">
                          <a:solidFill>
                            <a:srgbClr val="000000"/>
                          </a:solidFill>
                          <a:latin typeface="Calibri"/>
                          <a:ea typeface="Calibri"/>
                          <a:cs typeface="Calibri"/>
                          <a:sym typeface="Calibri"/>
                        </a:rPr>
                        <a:t>Kidney</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400" u="none" strike="noStrike"/>
                        <a:t>5474</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400" u="none" strike="noStrike"/>
                        <a:t>835</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15925">
                <a:tc>
                  <a:txBody>
                    <a:bodyPr>
                      <a:noAutofit/>
                    </a:bodyPr>
                    <a:lstStyle/>
                    <a:p>
                      <a:pPr indent="0" lvl="0" marL="0" marR="0" rtl="0" algn="ctr">
                        <a:spcBef>
                          <a:spcPts val="0"/>
                        </a:spcBef>
                        <a:spcAft>
                          <a:spcPts val="0"/>
                        </a:spcAft>
                        <a:buNone/>
                      </a:pPr>
                      <a:r>
                        <a:rPr b="0" i="0" lang="en-US" sz="2400" u="none" strike="noStrike">
                          <a:solidFill>
                            <a:srgbClr val="000000"/>
                          </a:solidFill>
                          <a:latin typeface="Calibri"/>
                          <a:ea typeface="Calibri"/>
                          <a:cs typeface="Calibri"/>
                          <a:sym typeface="Calibri"/>
                        </a:rPr>
                        <a:t>Other</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400" u="none" strike="noStrike"/>
                        <a:t>83</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400" u="none" strike="noStrike"/>
                        <a:t>16108</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880" name="Google Shape;1880;p103"/>
          <p:cNvGraphicFramePr/>
          <p:nvPr/>
        </p:nvGraphicFramePr>
        <p:xfrm>
          <a:off x="7150925" y="4744952"/>
          <a:ext cx="3000000" cy="3000000"/>
        </p:xfrm>
        <a:graphic>
          <a:graphicData uri="http://schemas.openxmlformats.org/drawingml/2006/table">
            <a:tbl>
              <a:tblPr>
                <a:noFill/>
                <a:tableStyleId>{141239D3-B66E-4ADF-9EE9-54F45A7E2327}</a:tableStyleId>
              </a:tblPr>
              <a:tblGrid>
                <a:gridCol w="1071725"/>
                <a:gridCol w="1071725"/>
                <a:gridCol w="1071725"/>
              </a:tblGrid>
              <a:tr h="441425">
                <a:tc>
                  <a:txBody>
                    <a:bodyPr>
                      <a:noAutofit/>
                    </a:bodyPr>
                    <a:lstStyle/>
                    <a:p>
                      <a:pPr indent="0" lvl="0" marL="0" marR="0" rtl="0" algn="ctr">
                        <a:spcBef>
                          <a:spcPts val="0"/>
                        </a:spcBef>
                        <a:spcAft>
                          <a:spcPts val="0"/>
                        </a:spcAft>
                        <a:buNone/>
                      </a:pPr>
                      <a:r>
                        <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en-US" sz="2400" u="none" strike="noStrike">
                          <a:solidFill>
                            <a:srgbClr val="000000"/>
                          </a:solidFill>
                          <a:latin typeface="Calibri"/>
                          <a:ea typeface="Calibri"/>
                          <a:cs typeface="Calibri"/>
                          <a:sym typeface="Calibri"/>
                        </a:rPr>
                        <a:t>Kidney</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0" i="0" lang="en-US" sz="2400" u="none" strike="noStrike">
                          <a:solidFill>
                            <a:srgbClr val="000000"/>
                          </a:solidFill>
                          <a:latin typeface="Calibri"/>
                          <a:ea typeface="Calibri"/>
                          <a:cs typeface="Calibri"/>
                          <a:sym typeface="Calibri"/>
                        </a:rPr>
                        <a:t>Other</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15925">
                <a:tc>
                  <a:txBody>
                    <a:bodyPr>
                      <a:noAutofit/>
                    </a:bodyPr>
                    <a:lstStyle/>
                    <a:p>
                      <a:pPr indent="0" lvl="0" marL="0" marR="0" rtl="0" algn="ctr">
                        <a:spcBef>
                          <a:spcPts val="0"/>
                        </a:spcBef>
                        <a:spcAft>
                          <a:spcPts val="0"/>
                        </a:spcAft>
                        <a:buNone/>
                      </a:pPr>
                      <a:r>
                        <a:rPr b="0" i="0" lang="en-US" sz="2400" u="none" strike="noStrike">
                          <a:solidFill>
                            <a:srgbClr val="000000"/>
                          </a:solidFill>
                          <a:latin typeface="Calibri"/>
                          <a:ea typeface="Calibri"/>
                          <a:cs typeface="Calibri"/>
                          <a:sym typeface="Calibri"/>
                        </a:rPr>
                        <a:t>Kidney</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400" u="none" strike="noStrike"/>
                        <a:t>5268</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400" u="none" strike="noStrike"/>
                        <a:t>1041</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15925">
                <a:tc>
                  <a:txBody>
                    <a:bodyPr>
                      <a:noAutofit/>
                    </a:bodyPr>
                    <a:lstStyle/>
                    <a:p>
                      <a:pPr indent="0" lvl="0" marL="0" marR="0" rtl="0" algn="ctr">
                        <a:spcBef>
                          <a:spcPts val="0"/>
                        </a:spcBef>
                        <a:spcAft>
                          <a:spcPts val="0"/>
                        </a:spcAft>
                        <a:buNone/>
                      </a:pPr>
                      <a:r>
                        <a:rPr b="0" i="0" lang="en-US" sz="2400" u="none" strike="noStrike">
                          <a:solidFill>
                            <a:srgbClr val="000000"/>
                          </a:solidFill>
                          <a:latin typeface="Calibri"/>
                          <a:ea typeface="Calibri"/>
                          <a:cs typeface="Calibri"/>
                          <a:sym typeface="Calibri"/>
                        </a:rPr>
                        <a:t>Other</a:t>
                      </a:r>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400" u="none" strike="noStrike"/>
                        <a:t>21</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400" u="none" strike="noStrike"/>
                        <a:t>16170</a:t>
                      </a:r>
                      <a:endParaRPr b="0" i="0" sz="24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881" name="Google Shape;1881;p103"/>
          <p:cNvSpPr txBox="1"/>
          <p:nvPr/>
        </p:nvSpPr>
        <p:spPr>
          <a:xfrm rot="-5551560">
            <a:off x="2170415" y="5396916"/>
            <a:ext cx="61747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SVM</a:t>
            </a:r>
            <a:endParaRPr/>
          </a:p>
        </p:txBody>
      </p:sp>
      <p:sp>
        <p:nvSpPr>
          <p:cNvPr id="1882" name="Google Shape;1882;p103"/>
          <p:cNvSpPr txBox="1"/>
          <p:nvPr/>
        </p:nvSpPr>
        <p:spPr>
          <a:xfrm rot="-5551560">
            <a:off x="6585007" y="5422386"/>
            <a:ext cx="73565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KSVM</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6" name="Shape 1886"/>
        <p:cNvGrpSpPr/>
        <p:nvPr/>
      </p:nvGrpSpPr>
      <p:grpSpPr>
        <a:xfrm>
          <a:off x="0" y="0"/>
          <a:ext cx="0" cy="0"/>
          <a:chOff x="0" y="0"/>
          <a:chExt cx="0" cy="0"/>
        </a:xfrm>
      </p:grpSpPr>
      <p:sp>
        <p:nvSpPr>
          <p:cNvPr id="1887" name="Google Shape;1887;p104"/>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Multi-class SVM</a:t>
            </a:r>
            <a:endParaRPr/>
          </a:p>
        </p:txBody>
      </p:sp>
      <p:sp>
        <p:nvSpPr>
          <p:cNvPr id="1888" name="Google Shape;1888;p104"/>
          <p:cNvSpPr txBox="1"/>
          <p:nvPr>
            <p:ph idx="1" type="body"/>
          </p:nvPr>
        </p:nvSpPr>
        <p:spPr>
          <a:xfrm>
            <a:off x="845127" y="1120754"/>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lot of flavors of multi-class SVM, common approach is to do 1 vs all</a:t>
            </a:r>
            <a:endParaRPr/>
          </a:p>
        </p:txBody>
      </p:sp>
      <p:sp>
        <p:nvSpPr>
          <p:cNvPr id="1889" name="Google Shape;1889;p104"/>
          <p:cNvSpPr txBox="1"/>
          <p:nvPr/>
        </p:nvSpPr>
        <p:spPr>
          <a:xfrm>
            <a:off x="6005092" y="4373733"/>
            <a:ext cx="907621"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Actual</a:t>
            </a:r>
            <a:endParaRPr/>
          </a:p>
        </p:txBody>
      </p:sp>
      <p:sp>
        <p:nvSpPr>
          <p:cNvPr id="1890" name="Google Shape;1890;p104"/>
          <p:cNvSpPr txBox="1"/>
          <p:nvPr/>
        </p:nvSpPr>
        <p:spPr>
          <a:xfrm rot="-5400000">
            <a:off x="2873435" y="5725099"/>
            <a:ext cx="127599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Predicted</a:t>
            </a:r>
            <a:endParaRPr/>
          </a:p>
        </p:txBody>
      </p:sp>
      <p:graphicFrame>
        <p:nvGraphicFramePr>
          <p:cNvPr id="1891" name="Google Shape;1891;p104"/>
          <p:cNvGraphicFramePr/>
          <p:nvPr/>
        </p:nvGraphicFramePr>
        <p:xfrm>
          <a:off x="3952567" y="4789170"/>
          <a:ext cx="3000000" cy="3000000"/>
        </p:xfrm>
        <a:graphic>
          <a:graphicData uri="http://schemas.openxmlformats.org/drawingml/2006/table">
            <a:tbl>
              <a:tblPr>
                <a:noFill/>
                <a:tableStyleId>{141239D3-B66E-4ADF-9EE9-54F45A7E2327}</a:tableStyleId>
              </a:tblPr>
              <a:tblGrid>
                <a:gridCol w="812900"/>
                <a:gridCol w="812900"/>
                <a:gridCol w="812900"/>
                <a:gridCol w="812900"/>
                <a:gridCol w="812900"/>
                <a:gridCol w="812900"/>
              </a:tblGrid>
              <a:tr h="301450">
                <a:tc>
                  <a:txBody>
                    <a:bodyPr>
                      <a:noAutofit/>
                    </a:bodyPr>
                    <a:lstStyle/>
                    <a:p>
                      <a:pPr indent="0" lvl="0" marL="0" marR="0" rtl="0" algn="ctr">
                        <a:spcBef>
                          <a:spcPts val="0"/>
                        </a:spcBef>
                        <a:spcAft>
                          <a:spcPts val="0"/>
                        </a:spcAft>
                        <a:buNone/>
                      </a:pPr>
                      <a:r>
                        <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Kidney</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Tissue</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Clamp</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Fat</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Cloth</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1450">
                <a:tc>
                  <a:txBody>
                    <a:bodyPr>
                      <a:noAutofit/>
                    </a:bodyPr>
                    <a:lstStyle/>
                    <a:p>
                      <a:pPr indent="0" lvl="0" marL="0" marR="0" rtl="0" algn="ctr">
                        <a:spcBef>
                          <a:spcPts val="0"/>
                        </a:spcBef>
                        <a:spcAft>
                          <a:spcPts val="0"/>
                        </a:spcAft>
                        <a:buNone/>
                      </a:pPr>
                      <a:r>
                        <a:rPr lang="en-US" sz="2200" u="none" strike="noStrike"/>
                        <a:t>Kidney</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6122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102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5</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1450">
                <a:tc>
                  <a:txBody>
                    <a:bodyPr>
                      <a:noAutofit/>
                    </a:bodyPr>
                    <a:lstStyle/>
                    <a:p>
                      <a:pPr indent="0" lvl="0" marL="0" marR="0" rtl="0" algn="ctr">
                        <a:spcBef>
                          <a:spcPts val="0"/>
                        </a:spcBef>
                        <a:spcAft>
                          <a:spcPts val="0"/>
                        </a:spcAft>
                        <a:buNone/>
                      </a:pPr>
                      <a:r>
                        <a:rPr lang="en-US" sz="2200" u="none" strike="noStrike"/>
                        <a:t>Tissue</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573</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728</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101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1450">
                <a:tc>
                  <a:txBody>
                    <a:bodyPr>
                      <a:noAutofit/>
                    </a:bodyPr>
                    <a:lstStyle/>
                    <a:p>
                      <a:pPr indent="0" lvl="0" marL="0" marR="0" rtl="0" algn="ctr">
                        <a:spcBef>
                          <a:spcPts val="0"/>
                        </a:spcBef>
                        <a:spcAft>
                          <a:spcPts val="0"/>
                        </a:spcAft>
                        <a:buNone/>
                      </a:pPr>
                      <a:r>
                        <a:rPr lang="en-US" sz="2200" u="none" strike="noStrike"/>
                        <a:t>Clamp</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766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73</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1450">
                <a:tc>
                  <a:txBody>
                    <a:bodyPr>
                      <a:noAutofit/>
                    </a:bodyPr>
                    <a:lstStyle/>
                    <a:p>
                      <a:pPr indent="0" lvl="0" marL="0" marR="0" rtl="0" algn="ctr">
                        <a:spcBef>
                          <a:spcPts val="0"/>
                        </a:spcBef>
                        <a:spcAft>
                          <a:spcPts val="0"/>
                        </a:spcAft>
                        <a:buNone/>
                      </a:pPr>
                      <a:r>
                        <a:rPr lang="en-US" sz="2200" u="none" strike="noStrike"/>
                        <a:t>Fat</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310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3801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19</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1450">
                <a:tc>
                  <a:txBody>
                    <a:bodyPr>
                      <a:noAutofit/>
                    </a:bodyPr>
                    <a:lstStyle/>
                    <a:p>
                      <a:pPr indent="0" lvl="0" marL="0" marR="0" rtl="0" algn="ctr">
                        <a:spcBef>
                          <a:spcPts val="0"/>
                        </a:spcBef>
                        <a:spcAft>
                          <a:spcPts val="0"/>
                        </a:spcAft>
                        <a:buNone/>
                      </a:pPr>
                      <a:r>
                        <a:rPr lang="en-US" sz="2200" u="none" strike="noStrike"/>
                        <a:t>Cloth</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53</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17</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9698</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892" name="Google Shape;1892;p104"/>
          <p:cNvPicPr preferRelativeResize="0"/>
          <p:nvPr/>
        </p:nvPicPr>
        <p:blipFill rotWithShape="1">
          <a:blip r:embed="rId3">
            <a:alphaModFix/>
          </a:blip>
          <a:srcRect b="0" l="0" r="0" t="0"/>
          <a:stretch/>
        </p:blipFill>
        <p:spPr>
          <a:xfrm>
            <a:off x="1620372" y="1723243"/>
            <a:ext cx="9158707" cy="270576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6" name="Shape 1896"/>
        <p:cNvGrpSpPr/>
        <p:nvPr/>
      </p:nvGrpSpPr>
      <p:grpSpPr>
        <a:xfrm>
          <a:off x="0" y="0"/>
          <a:ext cx="0" cy="0"/>
          <a:chOff x="0" y="0"/>
          <a:chExt cx="0" cy="0"/>
        </a:xfrm>
      </p:grpSpPr>
      <p:pic>
        <p:nvPicPr>
          <p:cNvPr id="1897" name="Google Shape;1897;p105"/>
          <p:cNvPicPr preferRelativeResize="0"/>
          <p:nvPr/>
        </p:nvPicPr>
        <p:blipFill rotWithShape="1">
          <a:blip r:embed="rId3">
            <a:alphaModFix/>
          </a:blip>
          <a:srcRect b="0" l="0" r="0" t="0"/>
          <a:stretch/>
        </p:blipFill>
        <p:spPr>
          <a:xfrm>
            <a:off x="10238" y="0"/>
            <a:ext cx="12192000" cy="5839784"/>
          </a:xfrm>
          <a:prstGeom prst="rect">
            <a:avLst/>
          </a:prstGeom>
          <a:noFill/>
          <a:ln>
            <a:noFill/>
          </a:ln>
        </p:spPr>
      </p:pic>
      <p:sp>
        <p:nvSpPr>
          <p:cNvPr id="1898" name="Google Shape;1898;p105"/>
          <p:cNvSpPr txBox="1"/>
          <p:nvPr>
            <p:ph type="title"/>
          </p:nvPr>
        </p:nvSpPr>
        <p:spPr>
          <a:xfrm>
            <a:off x="0" y="-36828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Artificial Neural Networks (Regression)</a:t>
            </a:r>
            <a:endParaRPr/>
          </a:p>
        </p:txBody>
      </p:sp>
      <p:sp>
        <p:nvSpPr>
          <p:cNvPr id="1899" name="Google Shape;1899;p105"/>
          <p:cNvSpPr/>
          <p:nvPr/>
        </p:nvSpPr>
        <p:spPr>
          <a:xfrm>
            <a:off x="204493" y="5573539"/>
            <a:ext cx="12361075" cy="1412823"/>
          </a:xfrm>
          <a:prstGeom prst="rect">
            <a:avLst/>
          </a:prstGeom>
          <a:blipFill rotWithShape="1">
            <a:blip r:embed="rId4">
              <a:alphaModFix/>
            </a:blip>
            <a:stretch>
              <a:fillRect b="-153555" l="-717" r="0" t="-1026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http://www.extremetech.com/wp-content/uploads/2013/09/340.jpg" id="1900" name="Google Shape;1900;p105"/>
          <p:cNvPicPr preferRelativeResize="0"/>
          <p:nvPr/>
        </p:nvPicPr>
        <p:blipFill rotWithShape="1">
          <a:blip r:embed="rId5">
            <a:alphaModFix/>
          </a:blip>
          <a:srcRect b="0" l="0" r="0" t="0"/>
          <a:stretch/>
        </p:blipFill>
        <p:spPr>
          <a:xfrm flipH="1">
            <a:off x="10553699" y="5556"/>
            <a:ext cx="1648539" cy="1099644"/>
          </a:xfrm>
          <a:prstGeom prst="rect">
            <a:avLst/>
          </a:prstGeom>
          <a:noFill/>
          <a:ln>
            <a:noFill/>
          </a:ln>
        </p:spPr>
      </p:pic>
      <p:sp>
        <p:nvSpPr>
          <p:cNvPr id="1901" name="Google Shape;1901;p105"/>
          <p:cNvSpPr txBox="1"/>
          <p:nvPr/>
        </p:nvSpPr>
        <p:spPr>
          <a:xfrm>
            <a:off x="9695330" y="4571705"/>
            <a:ext cx="2345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(Image from Eric J. Ma)</a:t>
            </a:r>
            <a:endParaRPr/>
          </a:p>
        </p:txBody>
      </p:sp>
      <p:sp>
        <p:nvSpPr>
          <p:cNvPr id="1902" name="Google Shape;1902;p105"/>
          <p:cNvSpPr/>
          <p:nvPr/>
        </p:nvSpPr>
        <p:spPr>
          <a:xfrm>
            <a:off x="161365" y="1909956"/>
            <a:ext cx="5567082" cy="3684019"/>
          </a:xfrm>
          <a:prstGeom prst="rect">
            <a:avLst/>
          </a:prstGeom>
          <a:noFill/>
          <a:ln cap="flat" cmpd="sng" w="571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3" name="Google Shape;1903;p105"/>
          <p:cNvSpPr/>
          <p:nvPr/>
        </p:nvSpPr>
        <p:spPr>
          <a:xfrm>
            <a:off x="5738685" y="1909956"/>
            <a:ext cx="3661050" cy="3684019"/>
          </a:xfrm>
          <a:prstGeom prst="rect">
            <a:avLst/>
          </a:prstGeom>
          <a:noFill/>
          <a:ln cap="flat" cmpd="sng" w="5715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4" name="Google Shape;1904;p105"/>
          <p:cNvSpPr/>
          <p:nvPr/>
        </p:nvSpPr>
        <p:spPr>
          <a:xfrm>
            <a:off x="9399735" y="1909956"/>
            <a:ext cx="2641430" cy="3684019"/>
          </a:xfrm>
          <a:prstGeom prst="rect">
            <a:avLst/>
          </a:prstGeom>
          <a:noFill/>
          <a:ln cap="flat" cmpd="sng" w="5715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5" name="Google Shape;1905;p105"/>
          <p:cNvSpPr/>
          <p:nvPr/>
        </p:nvSpPr>
        <p:spPr>
          <a:xfrm>
            <a:off x="9748436" y="2836191"/>
            <a:ext cx="1921788" cy="58893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400">
                <a:solidFill>
                  <a:schemeClr val="accent2"/>
                </a:solidFill>
                <a:latin typeface="Calibri"/>
                <a:ea typeface="Calibri"/>
                <a:cs typeface="Calibri"/>
                <a:sym typeface="Calibri"/>
              </a:rPr>
              <a:t>sigmoid</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9" name="Shape 1909"/>
        <p:cNvGrpSpPr/>
        <p:nvPr/>
      </p:nvGrpSpPr>
      <p:grpSpPr>
        <a:xfrm>
          <a:off x="0" y="0"/>
          <a:ext cx="0" cy="0"/>
          <a:chOff x="0" y="0"/>
          <a:chExt cx="0" cy="0"/>
        </a:xfrm>
      </p:grpSpPr>
      <p:pic>
        <p:nvPicPr>
          <p:cNvPr id="1910" name="Google Shape;1910;p106"/>
          <p:cNvPicPr preferRelativeResize="0"/>
          <p:nvPr/>
        </p:nvPicPr>
        <p:blipFill rotWithShape="1">
          <a:blip r:embed="rId3">
            <a:alphaModFix/>
          </a:blip>
          <a:srcRect b="0" l="0" r="0" t="0"/>
          <a:stretch/>
        </p:blipFill>
        <p:spPr>
          <a:xfrm>
            <a:off x="10238" y="0"/>
            <a:ext cx="12192000" cy="5839784"/>
          </a:xfrm>
          <a:prstGeom prst="rect">
            <a:avLst/>
          </a:prstGeom>
          <a:noFill/>
          <a:ln>
            <a:noFill/>
          </a:ln>
        </p:spPr>
      </p:pic>
      <p:sp>
        <p:nvSpPr>
          <p:cNvPr id="1911" name="Google Shape;1911;p106"/>
          <p:cNvSpPr txBox="1"/>
          <p:nvPr>
            <p:ph type="title"/>
          </p:nvPr>
        </p:nvSpPr>
        <p:spPr>
          <a:xfrm>
            <a:off x="0" y="-36828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Artificial Neural Networks (classification)</a:t>
            </a:r>
            <a:endParaRPr/>
          </a:p>
        </p:txBody>
      </p:sp>
      <p:sp>
        <p:nvSpPr>
          <p:cNvPr id="1912" name="Google Shape;1912;p106"/>
          <p:cNvSpPr/>
          <p:nvPr/>
        </p:nvSpPr>
        <p:spPr>
          <a:xfrm>
            <a:off x="161365" y="5849215"/>
            <a:ext cx="11396646" cy="613438"/>
          </a:xfrm>
          <a:prstGeom prst="rect">
            <a:avLst/>
          </a:prstGeom>
          <a:blipFill rotWithShape="1">
            <a:blip r:embed="rId4">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http://www.extremetech.com/wp-content/uploads/2013/09/340.jpg" id="1913" name="Google Shape;1913;p106"/>
          <p:cNvPicPr preferRelativeResize="0"/>
          <p:nvPr/>
        </p:nvPicPr>
        <p:blipFill rotWithShape="1">
          <a:blip r:embed="rId5">
            <a:alphaModFix/>
          </a:blip>
          <a:srcRect b="0" l="0" r="0" t="0"/>
          <a:stretch/>
        </p:blipFill>
        <p:spPr>
          <a:xfrm flipH="1">
            <a:off x="10553699" y="5556"/>
            <a:ext cx="1648539" cy="1099644"/>
          </a:xfrm>
          <a:prstGeom prst="rect">
            <a:avLst/>
          </a:prstGeom>
          <a:noFill/>
          <a:ln>
            <a:noFill/>
          </a:ln>
        </p:spPr>
      </p:pic>
      <p:sp>
        <p:nvSpPr>
          <p:cNvPr id="1914" name="Google Shape;1914;p106"/>
          <p:cNvSpPr txBox="1"/>
          <p:nvPr/>
        </p:nvSpPr>
        <p:spPr>
          <a:xfrm>
            <a:off x="9695330" y="4571705"/>
            <a:ext cx="2345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(Image from Eric J. Ma)</a:t>
            </a:r>
            <a:endParaRPr/>
          </a:p>
        </p:txBody>
      </p:sp>
      <p:sp>
        <p:nvSpPr>
          <p:cNvPr id="1915" name="Google Shape;1915;p106"/>
          <p:cNvSpPr/>
          <p:nvPr/>
        </p:nvSpPr>
        <p:spPr>
          <a:xfrm>
            <a:off x="161365" y="1909956"/>
            <a:ext cx="5567082" cy="3684019"/>
          </a:xfrm>
          <a:prstGeom prst="rect">
            <a:avLst/>
          </a:prstGeom>
          <a:noFill/>
          <a:ln cap="flat" cmpd="sng" w="571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6" name="Google Shape;1916;p106"/>
          <p:cNvSpPr/>
          <p:nvPr/>
        </p:nvSpPr>
        <p:spPr>
          <a:xfrm>
            <a:off x="5738685" y="1909956"/>
            <a:ext cx="3661050" cy="3684019"/>
          </a:xfrm>
          <a:prstGeom prst="rect">
            <a:avLst/>
          </a:prstGeom>
          <a:noFill/>
          <a:ln cap="flat" cmpd="sng" w="5715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7" name="Google Shape;1917;p106"/>
          <p:cNvSpPr/>
          <p:nvPr/>
        </p:nvSpPr>
        <p:spPr>
          <a:xfrm>
            <a:off x="9399735" y="1909956"/>
            <a:ext cx="2641430" cy="3684019"/>
          </a:xfrm>
          <a:prstGeom prst="rect">
            <a:avLst/>
          </a:prstGeom>
          <a:noFill/>
          <a:ln cap="flat" cmpd="sng" w="5715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8" name="Google Shape;1918;p106"/>
          <p:cNvSpPr/>
          <p:nvPr/>
        </p:nvSpPr>
        <p:spPr>
          <a:xfrm>
            <a:off x="9748436" y="2836191"/>
            <a:ext cx="1921788" cy="58893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400">
                <a:solidFill>
                  <a:schemeClr val="accent2"/>
                </a:solidFill>
                <a:latin typeface="Calibri"/>
                <a:ea typeface="Calibri"/>
                <a:cs typeface="Calibri"/>
                <a:sym typeface="Calibri"/>
              </a:rPr>
              <a:t>sigmoid</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2" name="Shape 1922"/>
        <p:cNvGrpSpPr/>
        <p:nvPr/>
      </p:nvGrpSpPr>
      <p:grpSpPr>
        <a:xfrm>
          <a:off x="0" y="0"/>
          <a:ext cx="0" cy="0"/>
          <a:chOff x="0" y="0"/>
          <a:chExt cx="0" cy="0"/>
        </a:xfrm>
      </p:grpSpPr>
      <p:sp>
        <p:nvSpPr>
          <p:cNvPr id="1923" name="Google Shape;1923;p107"/>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ANN Results</a:t>
            </a:r>
            <a:endParaRPr/>
          </a:p>
        </p:txBody>
      </p:sp>
      <p:graphicFrame>
        <p:nvGraphicFramePr>
          <p:cNvPr id="1924" name="Google Shape;1924;p107"/>
          <p:cNvGraphicFramePr/>
          <p:nvPr/>
        </p:nvGraphicFramePr>
        <p:xfrm>
          <a:off x="469490" y="2024655"/>
          <a:ext cx="3000000" cy="3000000"/>
        </p:xfrm>
        <a:graphic>
          <a:graphicData uri="http://schemas.openxmlformats.org/drawingml/2006/table">
            <a:tbl>
              <a:tblPr>
                <a:noFill/>
                <a:tableStyleId>{141239D3-B66E-4ADF-9EE9-54F45A7E2327}</a:tableStyleId>
              </a:tblPr>
              <a:tblGrid>
                <a:gridCol w="818950"/>
                <a:gridCol w="818950"/>
                <a:gridCol w="818950"/>
                <a:gridCol w="818950"/>
                <a:gridCol w="818950"/>
                <a:gridCol w="818950"/>
              </a:tblGrid>
              <a:tr h="338525">
                <a:tc>
                  <a:txBody>
                    <a:bodyPr>
                      <a:noAutofit/>
                    </a:bodyPr>
                    <a:lstStyle/>
                    <a:p>
                      <a:pPr indent="0" lvl="0" marL="0" marR="0" rtl="0" algn="ctr">
                        <a:spcBef>
                          <a:spcPts val="0"/>
                        </a:spcBef>
                        <a:spcAft>
                          <a:spcPts val="0"/>
                        </a:spcAft>
                        <a:buNone/>
                      </a:pPr>
                      <a:r>
                        <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Kidney</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Tissue</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Clamp</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Fat</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Cloth</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8525">
                <a:tc>
                  <a:txBody>
                    <a:bodyPr>
                      <a:noAutofit/>
                    </a:bodyPr>
                    <a:lstStyle/>
                    <a:p>
                      <a:pPr indent="0" lvl="0" marL="0" marR="0" rtl="0" algn="ctr">
                        <a:spcBef>
                          <a:spcPts val="0"/>
                        </a:spcBef>
                        <a:spcAft>
                          <a:spcPts val="0"/>
                        </a:spcAft>
                        <a:buNone/>
                      </a:pPr>
                      <a:r>
                        <a:rPr lang="en-US" sz="2200" u="none" strike="noStrike"/>
                        <a:t>Kidney</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5452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781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8525">
                <a:tc>
                  <a:txBody>
                    <a:bodyPr>
                      <a:noAutofit/>
                    </a:bodyPr>
                    <a:lstStyle/>
                    <a:p>
                      <a:pPr indent="0" lvl="0" marL="0" marR="0" rtl="0" algn="ctr">
                        <a:spcBef>
                          <a:spcPts val="0"/>
                        </a:spcBef>
                        <a:spcAft>
                          <a:spcPts val="0"/>
                        </a:spcAft>
                        <a:buNone/>
                      </a:pPr>
                      <a:r>
                        <a:rPr lang="en-US" sz="2200" u="none" strike="noStrike"/>
                        <a:t>Tissue</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103</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1214</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85</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8525">
                <a:tc>
                  <a:txBody>
                    <a:bodyPr>
                      <a:noAutofit/>
                    </a:bodyPr>
                    <a:lstStyle/>
                    <a:p>
                      <a:pPr indent="0" lvl="0" marL="0" marR="0" rtl="0" algn="ctr">
                        <a:spcBef>
                          <a:spcPts val="0"/>
                        </a:spcBef>
                        <a:spcAft>
                          <a:spcPts val="0"/>
                        </a:spcAft>
                        <a:buNone/>
                      </a:pPr>
                      <a:r>
                        <a:rPr lang="en-US" sz="2200" u="none" strike="noStrike"/>
                        <a:t>Clamp</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781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66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8525">
                <a:tc>
                  <a:txBody>
                    <a:bodyPr>
                      <a:noAutofit/>
                    </a:bodyPr>
                    <a:lstStyle/>
                    <a:p>
                      <a:pPr indent="0" lvl="0" marL="0" marR="0" rtl="0" algn="ctr">
                        <a:spcBef>
                          <a:spcPts val="0"/>
                        </a:spcBef>
                        <a:spcAft>
                          <a:spcPts val="0"/>
                        </a:spcAft>
                        <a:buNone/>
                      </a:pPr>
                      <a:r>
                        <a:rPr lang="en-US" sz="2200" u="none" strike="noStrike"/>
                        <a:t>Fat</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0</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333</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3786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8525">
                <a:tc>
                  <a:txBody>
                    <a:bodyPr>
                      <a:noAutofit/>
                    </a:bodyPr>
                    <a:lstStyle/>
                    <a:p>
                      <a:pPr indent="0" lvl="0" marL="0" marR="0" rtl="0" algn="ctr">
                        <a:spcBef>
                          <a:spcPts val="0"/>
                        </a:spcBef>
                        <a:spcAft>
                          <a:spcPts val="0"/>
                        </a:spcAft>
                        <a:buNone/>
                      </a:pPr>
                      <a:r>
                        <a:rPr lang="en-US" sz="2200" u="none" strike="noStrike"/>
                        <a:t>Cloth</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46</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3</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182</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71</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2200" u="none" strike="noStrike"/>
                        <a:t>9483</a:t>
                      </a:r>
                      <a:endParaRPr b="0" i="0" sz="22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925" name="Google Shape;1925;p107"/>
          <p:cNvPicPr preferRelativeResize="0"/>
          <p:nvPr/>
        </p:nvPicPr>
        <p:blipFill rotWithShape="1">
          <a:blip r:embed="rId3">
            <a:alphaModFix/>
          </a:blip>
          <a:srcRect b="0" l="0" r="0" t="0"/>
          <a:stretch/>
        </p:blipFill>
        <p:spPr>
          <a:xfrm>
            <a:off x="6504000" y="1316732"/>
            <a:ext cx="4849800" cy="396319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9" name="Shape 1929"/>
        <p:cNvGrpSpPr/>
        <p:nvPr/>
      </p:nvGrpSpPr>
      <p:grpSpPr>
        <a:xfrm>
          <a:off x="0" y="0"/>
          <a:ext cx="0" cy="0"/>
          <a:chOff x="0" y="0"/>
          <a:chExt cx="0" cy="0"/>
        </a:xfrm>
      </p:grpSpPr>
      <p:sp>
        <p:nvSpPr>
          <p:cNvPr id="1930" name="Google Shape;1930;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 note on semi-supervised learning</a:t>
            </a:r>
            <a:endParaRPr/>
          </a:p>
        </p:txBody>
      </p:sp>
      <p:sp>
        <p:nvSpPr>
          <p:cNvPr id="1931" name="Google Shape;1931;p108"/>
          <p:cNvSpPr txBox="1"/>
          <p:nvPr>
            <p:ph idx="1" type="body"/>
          </p:nvPr>
        </p:nvSpPr>
        <p:spPr>
          <a:xfrm>
            <a:off x="838200" y="1825625"/>
            <a:ext cx="83058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As stated previous we’re working with a subset of labelled data. </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This can be a result of expense (time/money) to label</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Have a “real-time” system where an expert labels a number of points to help improve algorithm accuracy</a:t>
            </a:r>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Because we still have the entire image we can leverage spectral/spatial information to inform the model</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932" name="Google Shape;1932;p108"/>
          <p:cNvPicPr preferRelativeResize="0"/>
          <p:nvPr/>
        </p:nvPicPr>
        <p:blipFill rotWithShape="1">
          <a:blip r:embed="rId3">
            <a:alphaModFix/>
          </a:blip>
          <a:srcRect b="0" l="0" r="0" t="0"/>
          <a:stretch/>
        </p:blipFill>
        <p:spPr>
          <a:xfrm>
            <a:off x="9305236" y="2279639"/>
            <a:ext cx="2886764" cy="288233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Google Shape;1937;p109"/>
          <p:cNvSpPr txBox="1"/>
          <p:nvPr>
            <p:ph type="title"/>
          </p:nvPr>
        </p:nvSpPr>
        <p:spPr>
          <a:xfrm>
            <a:off x="838200" y="-20634"/>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Results using LDA and semi-supervised LDA</a:t>
            </a:r>
            <a:endParaRPr/>
          </a:p>
        </p:txBody>
      </p:sp>
      <p:pic>
        <p:nvPicPr>
          <p:cNvPr id="1938" name="Google Shape;1938;p109"/>
          <p:cNvPicPr preferRelativeResize="0"/>
          <p:nvPr>
            <p:ph idx="1" type="body"/>
          </p:nvPr>
        </p:nvPicPr>
        <p:blipFill rotWithShape="1">
          <a:blip r:embed="rId3">
            <a:alphaModFix/>
          </a:blip>
          <a:srcRect b="0" l="0" r="0" t="0"/>
          <a:stretch/>
        </p:blipFill>
        <p:spPr>
          <a:xfrm>
            <a:off x="557982" y="1054206"/>
            <a:ext cx="10515600" cy="3593427"/>
          </a:xfrm>
          <a:prstGeom prst="rect">
            <a:avLst/>
          </a:prstGeom>
          <a:noFill/>
          <a:ln>
            <a:noFill/>
          </a:ln>
        </p:spPr>
      </p:pic>
      <p:graphicFrame>
        <p:nvGraphicFramePr>
          <p:cNvPr id="1939" name="Google Shape;1939;p109"/>
          <p:cNvGraphicFramePr/>
          <p:nvPr/>
        </p:nvGraphicFramePr>
        <p:xfrm>
          <a:off x="1017641" y="4647634"/>
          <a:ext cx="3000000" cy="3000000"/>
        </p:xfrm>
        <a:graphic>
          <a:graphicData uri="http://schemas.openxmlformats.org/drawingml/2006/table">
            <a:tbl>
              <a:tblPr>
                <a:noFill/>
                <a:tableStyleId>{141239D3-B66E-4ADF-9EE9-54F45A7E2327}</a:tableStyleId>
              </a:tblPr>
              <a:tblGrid>
                <a:gridCol w="770200"/>
                <a:gridCol w="770200"/>
                <a:gridCol w="770200"/>
                <a:gridCol w="770200"/>
                <a:gridCol w="770200"/>
                <a:gridCol w="770200"/>
              </a:tblGrid>
              <a:tr h="316775">
                <a:tc>
                  <a:txBody>
                    <a:bodyPr>
                      <a:noAutofit/>
                    </a:bodyPr>
                    <a:lstStyle/>
                    <a:p>
                      <a:pPr indent="0" lvl="0" marL="0" marR="0" rtl="0" algn="ctr">
                        <a:spcBef>
                          <a:spcPts val="0"/>
                        </a:spcBef>
                        <a:spcAft>
                          <a:spcPts val="0"/>
                        </a:spcAft>
                        <a:buNone/>
                      </a:pPr>
                      <a:r>
                        <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Kidney</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Tissue</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Clamp</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Fat</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Cloth</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Kidney</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5525</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485</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274</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24</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Tissue</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154</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975</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260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12</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Clamp</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8</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842</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17</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Fat</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668</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3456</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13</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Cloth</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26</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1301</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28</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8429</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940" name="Google Shape;1940;p109"/>
          <p:cNvGraphicFramePr/>
          <p:nvPr/>
        </p:nvGraphicFramePr>
        <p:xfrm>
          <a:off x="6115667" y="4647634"/>
          <a:ext cx="3000000" cy="3000000"/>
        </p:xfrm>
        <a:graphic>
          <a:graphicData uri="http://schemas.openxmlformats.org/drawingml/2006/table">
            <a:tbl>
              <a:tblPr>
                <a:noFill/>
                <a:tableStyleId>{141239D3-B66E-4ADF-9EE9-54F45A7E2327}</a:tableStyleId>
              </a:tblPr>
              <a:tblGrid>
                <a:gridCol w="770200"/>
                <a:gridCol w="770200"/>
                <a:gridCol w="770200"/>
                <a:gridCol w="770200"/>
                <a:gridCol w="770200"/>
                <a:gridCol w="770200"/>
              </a:tblGrid>
              <a:tr h="316775">
                <a:tc>
                  <a:txBody>
                    <a:bodyPr>
                      <a:noAutofit/>
                    </a:bodyPr>
                    <a:lstStyle/>
                    <a:p>
                      <a:pPr indent="0" lvl="0" marL="0" marR="0" rtl="0" algn="ctr">
                        <a:spcBef>
                          <a:spcPts val="0"/>
                        </a:spcBef>
                        <a:spcAft>
                          <a:spcPts val="0"/>
                        </a:spcAft>
                        <a:buNone/>
                      </a:pPr>
                      <a:r>
                        <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Kidney</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Tissue</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Clamp</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Fat</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Cloth</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Kidney</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5314</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723</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272</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Tissue</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774</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419</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209</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Clamp</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27</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762</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69</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7</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Fat</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453</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1639</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2041</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6775">
                <a:tc>
                  <a:txBody>
                    <a:bodyPr>
                      <a:noAutofit/>
                    </a:bodyPr>
                    <a:lstStyle/>
                    <a:p>
                      <a:pPr indent="0" lvl="0" marL="0" marR="0" rtl="0" algn="ctr">
                        <a:spcBef>
                          <a:spcPts val="0"/>
                        </a:spcBef>
                        <a:spcAft>
                          <a:spcPts val="0"/>
                        </a:spcAft>
                        <a:buNone/>
                      </a:pPr>
                      <a:r>
                        <a:rPr lang="en-US" sz="1800" u="none" strike="noStrike"/>
                        <a:t>Cloth</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176</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1468</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US" sz="1800" u="none" strike="noStrike"/>
                        <a:t>8140</a:t>
                      </a:r>
                      <a:endParaRPr b="0" i="0" sz="1800" u="none" strike="noStrike">
                        <a:solidFill>
                          <a:srgbClr val="000000"/>
                        </a:solidFill>
                        <a:latin typeface="Calibri"/>
                        <a:ea typeface="Calibri"/>
                        <a:cs typeface="Calibri"/>
                        <a:sym typeface="Calibri"/>
                      </a:endParaRPr>
                    </a:p>
                  </a:txBody>
                  <a:tcPr marT="9525" marB="0" marR="9525" marL="95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